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0"/>
  </p:notesMasterIdLst>
  <p:sldIdLst>
    <p:sldId id="256" r:id="rId2"/>
    <p:sldId id="257" r:id="rId3"/>
    <p:sldId id="258" r:id="rId4"/>
    <p:sldId id="273" r:id="rId5"/>
    <p:sldId id="274" r:id="rId6"/>
    <p:sldId id="275" r:id="rId7"/>
    <p:sldId id="276" r:id="rId8"/>
    <p:sldId id="290" r:id="rId9"/>
    <p:sldId id="277" r:id="rId10"/>
    <p:sldId id="279" r:id="rId11"/>
    <p:sldId id="278" r:id="rId12"/>
    <p:sldId id="280" r:id="rId13"/>
    <p:sldId id="281" r:id="rId14"/>
    <p:sldId id="283" r:id="rId15"/>
    <p:sldId id="284" r:id="rId16"/>
    <p:sldId id="295" r:id="rId17"/>
    <p:sldId id="300" r:id="rId18"/>
    <p:sldId id="285" r:id="rId19"/>
    <p:sldId id="286" r:id="rId20"/>
    <p:sldId id="299" r:id="rId21"/>
    <p:sldId id="298" r:id="rId22"/>
    <p:sldId id="287" r:id="rId23"/>
    <p:sldId id="301" r:id="rId24"/>
    <p:sldId id="289" r:id="rId25"/>
    <p:sldId id="291" r:id="rId26"/>
    <p:sldId id="292" r:id="rId27"/>
    <p:sldId id="296" r:id="rId28"/>
    <p:sldId id="297" r:id="rId29"/>
  </p:sldIdLst>
  <p:sldSz cx="9906000" cy="6858000" type="A4"/>
  <p:notesSz cx="6797675" cy="9926638"/>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55557"/>
    <a:srgbClr val="575759"/>
    <a:srgbClr val="D1B3C2"/>
    <a:srgbClr val="681D4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9" d="100"/>
          <a:sy n="109" d="100"/>
        </p:scale>
        <p:origin x="141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7BF75F6-A2D8-4D04-A7EF-5EAD82D19534}"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tr-TR"/>
        </a:p>
      </dgm:t>
    </dgm:pt>
    <dgm:pt modelId="{64C6AFF5-CB01-4F91-B35C-62B423C8ACE0}">
      <dgm:prSet phldrT="[Metin]"/>
      <dgm:spPr/>
      <dgm:t>
        <a:bodyPr/>
        <a:lstStyle/>
        <a:p>
          <a:r>
            <a:rPr lang="tr-TR" dirty="0" smtClean="0"/>
            <a:t>2</a:t>
          </a:r>
          <a:endParaRPr lang="tr-TR" dirty="0"/>
        </a:p>
      </dgm:t>
    </dgm:pt>
    <dgm:pt modelId="{B242555B-993D-418C-B30B-89BA4E561C88}" type="parTrans" cxnId="{465B5F00-6902-42F7-9E6A-0FF55F20C8DD}">
      <dgm:prSet/>
      <dgm:spPr/>
      <dgm:t>
        <a:bodyPr/>
        <a:lstStyle/>
        <a:p>
          <a:endParaRPr lang="tr-TR"/>
        </a:p>
      </dgm:t>
    </dgm:pt>
    <dgm:pt modelId="{8CF223E4-CADE-48D7-B286-545D77D8C99B}" type="sibTrans" cxnId="{465B5F00-6902-42F7-9E6A-0FF55F20C8DD}">
      <dgm:prSet/>
      <dgm:spPr/>
      <dgm:t>
        <a:bodyPr/>
        <a:lstStyle/>
        <a:p>
          <a:endParaRPr lang="tr-TR"/>
        </a:p>
      </dgm:t>
    </dgm:pt>
    <dgm:pt modelId="{BC621288-AD13-43A6-96EF-41564B604884}">
      <dgm:prSet phldrT="[Metin]" custT="1"/>
      <dgm:spPr/>
      <dgm:t>
        <a:bodyPr/>
        <a:lstStyle/>
        <a:p>
          <a:r>
            <a:rPr lang="tr-TR" sz="2600" kern="1200" dirty="0" smtClean="0">
              <a:solidFill>
                <a:schemeClr val="dk1">
                  <a:hueOff val="0"/>
                  <a:satOff val="0"/>
                  <a:lumOff val="0"/>
                  <a:alphaOff val="0"/>
                </a:schemeClr>
              </a:solidFill>
              <a:latin typeface="+mn-lt"/>
              <a:ea typeface="+mn-ea"/>
              <a:cs typeface="+mn-cs"/>
            </a:rPr>
            <a:t>Akademik Birimler</a:t>
          </a:r>
          <a:endParaRPr lang="tr-TR" sz="2600" kern="1200" dirty="0">
            <a:solidFill>
              <a:schemeClr val="dk1">
                <a:hueOff val="0"/>
                <a:satOff val="0"/>
                <a:lumOff val="0"/>
                <a:alphaOff val="0"/>
              </a:schemeClr>
            </a:solidFill>
            <a:latin typeface="+mn-lt"/>
            <a:ea typeface="+mn-ea"/>
            <a:cs typeface="+mn-cs"/>
          </a:endParaRPr>
        </a:p>
      </dgm:t>
    </dgm:pt>
    <dgm:pt modelId="{16756DCC-DC60-4757-900C-27FB2EE6BC02}" type="parTrans" cxnId="{9FBEB14C-84FA-4D73-A932-2DC1190198F6}">
      <dgm:prSet/>
      <dgm:spPr/>
      <dgm:t>
        <a:bodyPr/>
        <a:lstStyle/>
        <a:p>
          <a:endParaRPr lang="tr-TR"/>
        </a:p>
      </dgm:t>
    </dgm:pt>
    <dgm:pt modelId="{BF4DA8BE-519A-4351-955E-67FE9F8E06C1}" type="sibTrans" cxnId="{9FBEB14C-84FA-4D73-A932-2DC1190198F6}">
      <dgm:prSet/>
      <dgm:spPr/>
      <dgm:t>
        <a:bodyPr/>
        <a:lstStyle/>
        <a:p>
          <a:endParaRPr lang="tr-TR"/>
        </a:p>
      </dgm:t>
    </dgm:pt>
    <dgm:pt modelId="{77CB8BEB-0B79-42B0-920E-99976BD955E8}">
      <dgm:prSet phldrT="[Metin]"/>
      <dgm:spPr/>
      <dgm:t>
        <a:bodyPr/>
        <a:lstStyle/>
        <a:p>
          <a:r>
            <a:rPr lang="tr-TR" dirty="0" smtClean="0"/>
            <a:t>3</a:t>
          </a:r>
          <a:endParaRPr lang="tr-TR" dirty="0"/>
        </a:p>
      </dgm:t>
    </dgm:pt>
    <dgm:pt modelId="{77FD3BBB-AC70-4C59-AF54-BEA9FED9F936}" type="parTrans" cxnId="{BAEC41D1-BAAA-4364-AEDA-B7C2CD627FD8}">
      <dgm:prSet/>
      <dgm:spPr/>
      <dgm:t>
        <a:bodyPr/>
        <a:lstStyle/>
        <a:p>
          <a:endParaRPr lang="tr-TR"/>
        </a:p>
      </dgm:t>
    </dgm:pt>
    <dgm:pt modelId="{F598D571-0578-4C3E-B4C5-F13B42EE8D12}" type="sibTrans" cxnId="{BAEC41D1-BAAA-4364-AEDA-B7C2CD627FD8}">
      <dgm:prSet/>
      <dgm:spPr/>
      <dgm:t>
        <a:bodyPr/>
        <a:lstStyle/>
        <a:p>
          <a:endParaRPr lang="tr-TR"/>
        </a:p>
      </dgm:t>
    </dgm:pt>
    <dgm:pt modelId="{087B71E9-C4D9-4AD9-A5B5-DB4391589B24}">
      <dgm:prSet phldrT="[Metin]" custT="1"/>
      <dgm:spPr/>
      <dgm:t>
        <a:bodyPr/>
        <a:lstStyle/>
        <a:p>
          <a:r>
            <a:rPr lang="tr-TR" sz="2600" kern="1200" dirty="0" smtClean="0">
              <a:solidFill>
                <a:schemeClr val="dk1">
                  <a:hueOff val="0"/>
                  <a:satOff val="0"/>
                  <a:lumOff val="0"/>
                  <a:alphaOff val="0"/>
                </a:schemeClr>
              </a:solidFill>
              <a:latin typeface="+mn-lt"/>
              <a:ea typeface="+mn-ea"/>
              <a:cs typeface="+mn-cs"/>
            </a:rPr>
            <a:t>Akademik Takvim</a:t>
          </a:r>
          <a:endParaRPr lang="tr-TR" sz="1200" kern="1200" dirty="0"/>
        </a:p>
      </dgm:t>
    </dgm:pt>
    <dgm:pt modelId="{1D91BD57-52EB-4768-BEFB-67D34A6DB49A}" type="parTrans" cxnId="{6FF4D83A-D6F7-4CD7-96CA-962AB3A2EBA3}">
      <dgm:prSet/>
      <dgm:spPr/>
      <dgm:t>
        <a:bodyPr/>
        <a:lstStyle/>
        <a:p>
          <a:endParaRPr lang="tr-TR"/>
        </a:p>
      </dgm:t>
    </dgm:pt>
    <dgm:pt modelId="{92909C2C-95C9-4B98-8CD7-A7A554233DD6}" type="sibTrans" cxnId="{6FF4D83A-D6F7-4CD7-96CA-962AB3A2EBA3}">
      <dgm:prSet/>
      <dgm:spPr/>
      <dgm:t>
        <a:bodyPr/>
        <a:lstStyle/>
        <a:p>
          <a:endParaRPr lang="tr-TR"/>
        </a:p>
      </dgm:t>
    </dgm:pt>
    <dgm:pt modelId="{075A309B-5219-4F00-B236-4EEE41CD60DC}">
      <dgm:prSet phldrT="[Metin]"/>
      <dgm:spPr/>
      <dgm:t>
        <a:bodyPr/>
        <a:lstStyle/>
        <a:p>
          <a:r>
            <a:rPr lang="tr-TR" dirty="0" smtClean="0"/>
            <a:t>ASBÜ Mekânsal Tanıtım</a:t>
          </a:r>
          <a:endParaRPr lang="tr-TR" dirty="0"/>
        </a:p>
      </dgm:t>
    </dgm:pt>
    <dgm:pt modelId="{78F0F9FE-44C2-4FBD-BA26-A9ACB7D873D2}" type="parTrans" cxnId="{61C74A77-9A12-43EC-A1C2-032CE6FD3961}">
      <dgm:prSet/>
      <dgm:spPr/>
      <dgm:t>
        <a:bodyPr/>
        <a:lstStyle/>
        <a:p>
          <a:endParaRPr lang="tr-TR"/>
        </a:p>
      </dgm:t>
    </dgm:pt>
    <dgm:pt modelId="{F48CB102-D670-454F-98F2-D3A6061EA3A6}" type="sibTrans" cxnId="{61C74A77-9A12-43EC-A1C2-032CE6FD3961}">
      <dgm:prSet/>
      <dgm:spPr/>
      <dgm:t>
        <a:bodyPr/>
        <a:lstStyle/>
        <a:p>
          <a:endParaRPr lang="tr-TR"/>
        </a:p>
      </dgm:t>
    </dgm:pt>
    <dgm:pt modelId="{E6EA1B56-9A19-4B75-8D40-0FAF888C4487}">
      <dgm:prSet phldrT="[Metin]"/>
      <dgm:spPr/>
      <dgm:t>
        <a:bodyPr/>
        <a:lstStyle/>
        <a:p>
          <a:r>
            <a:rPr lang="tr-TR" dirty="0" smtClean="0"/>
            <a:t>4</a:t>
          </a:r>
          <a:endParaRPr lang="tr-TR" dirty="0"/>
        </a:p>
      </dgm:t>
    </dgm:pt>
    <dgm:pt modelId="{766267B3-CB85-4A4A-A9A6-1CDD8BD2FFA3}" type="sibTrans" cxnId="{92BB52F2-2894-4BE2-A574-BE9C74D660A3}">
      <dgm:prSet/>
      <dgm:spPr/>
      <dgm:t>
        <a:bodyPr/>
        <a:lstStyle/>
        <a:p>
          <a:endParaRPr lang="tr-TR"/>
        </a:p>
      </dgm:t>
    </dgm:pt>
    <dgm:pt modelId="{B42223B9-D5A2-4EDE-8D84-16766E101BD3}" type="parTrans" cxnId="{92BB52F2-2894-4BE2-A574-BE9C74D660A3}">
      <dgm:prSet/>
      <dgm:spPr/>
      <dgm:t>
        <a:bodyPr/>
        <a:lstStyle/>
        <a:p>
          <a:endParaRPr lang="tr-TR"/>
        </a:p>
      </dgm:t>
    </dgm:pt>
    <dgm:pt modelId="{6BC3EC50-AD87-418A-9A87-39952957E34B}" type="pres">
      <dgm:prSet presAssocID="{17BF75F6-A2D8-4D04-A7EF-5EAD82D19534}" presName="linearFlow" presStyleCnt="0">
        <dgm:presLayoutVars>
          <dgm:dir/>
          <dgm:animLvl val="lvl"/>
          <dgm:resizeHandles val="exact"/>
        </dgm:presLayoutVars>
      </dgm:prSet>
      <dgm:spPr/>
      <dgm:t>
        <a:bodyPr/>
        <a:lstStyle/>
        <a:p>
          <a:endParaRPr lang="tr-TR"/>
        </a:p>
      </dgm:t>
    </dgm:pt>
    <dgm:pt modelId="{C2AA8255-635F-4BCE-93CB-213821598E7E}" type="pres">
      <dgm:prSet presAssocID="{64C6AFF5-CB01-4F91-B35C-62B423C8ACE0}" presName="composite" presStyleCnt="0"/>
      <dgm:spPr/>
    </dgm:pt>
    <dgm:pt modelId="{6EA6D43C-8337-4347-A9A2-F34FE2BB4976}" type="pres">
      <dgm:prSet presAssocID="{64C6AFF5-CB01-4F91-B35C-62B423C8ACE0}" presName="parentText" presStyleLbl="alignNode1" presStyleIdx="0" presStyleCnt="3" custLinFactY="-44839" custLinFactNeighborX="0" custLinFactNeighborY="-100000">
        <dgm:presLayoutVars>
          <dgm:chMax val="1"/>
          <dgm:bulletEnabled val="1"/>
        </dgm:presLayoutVars>
      </dgm:prSet>
      <dgm:spPr/>
      <dgm:t>
        <a:bodyPr/>
        <a:lstStyle/>
        <a:p>
          <a:endParaRPr lang="tr-TR"/>
        </a:p>
      </dgm:t>
    </dgm:pt>
    <dgm:pt modelId="{5A09B2D1-B5C8-4DE1-80D9-F2BB2EB4F0E6}" type="pres">
      <dgm:prSet presAssocID="{64C6AFF5-CB01-4F91-B35C-62B423C8ACE0}" presName="descendantText" presStyleLbl="alignAcc1" presStyleIdx="0" presStyleCnt="3">
        <dgm:presLayoutVars>
          <dgm:bulletEnabled val="1"/>
        </dgm:presLayoutVars>
      </dgm:prSet>
      <dgm:spPr/>
      <dgm:t>
        <a:bodyPr/>
        <a:lstStyle/>
        <a:p>
          <a:endParaRPr lang="tr-TR"/>
        </a:p>
      </dgm:t>
    </dgm:pt>
    <dgm:pt modelId="{4D7C49B5-C505-467F-B0F0-430F55061C01}" type="pres">
      <dgm:prSet presAssocID="{8CF223E4-CADE-48D7-B286-545D77D8C99B}" presName="sp" presStyleCnt="0"/>
      <dgm:spPr/>
    </dgm:pt>
    <dgm:pt modelId="{ABED941D-FA17-46C7-868C-0713C2DEF887}" type="pres">
      <dgm:prSet presAssocID="{77CB8BEB-0B79-42B0-920E-99976BD955E8}" presName="composite" presStyleCnt="0"/>
      <dgm:spPr/>
    </dgm:pt>
    <dgm:pt modelId="{8FA939E4-A16A-4773-B5BE-EAE52FA743AC}" type="pres">
      <dgm:prSet presAssocID="{77CB8BEB-0B79-42B0-920E-99976BD955E8}" presName="parentText" presStyleLbl="alignNode1" presStyleIdx="1" presStyleCnt="3">
        <dgm:presLayoutVars>
          <dgm:chMax val="1"/>
          <dgm:bulletEnabled val="1"/>
        </dgm:presLayoutVars>
      </dgm:prSet>
      <dgm:spPr/>
      <dgm:t>
        <a:bodyPr/>
        <a:lstStyle/>
        <a:p>
          <a:endParaRPr lang="tr-TR"/>
        </a:p>
      </dgm:t>
    </dgm:pt>
    <dgm:pt modelId="{56A004BB-794C-4BB4-B019-A0781F343B6B}" type="pres">
      <dgm:prSet presAssocID="{77CB8BEB-0B79-42B0-920E-99976BD955E8}" presName="descendantText" presStyleLbl="alignAcc1" presStyleIdx="1" presStyleCnt="3">
        <dgm:presLayoutVars>
          <dgm:bulletEnabled val="1"/>
        </dgm:presLayoutVars>
      </dgm:prSet>
      <dgm:spPr/>
      <dgm:t>
        <a:bodyPr/>
        <a:lstStyle/>
        <a:p>
          <a:endParaRPr lang="tr-TR"/>
        </a:p>
      </dgm:t>
    </dgm:pt>
    <dgm:pt modelId="{2111FCA9-DD94-4850-A39A-E3467624719F}" type="pres">
      <dgm:prSet presAssocID="{F598D571-0578-4C3E-B4C5-F13B42EE8D12}" presName="sp" presStyleCnt="0"/>
      <dgm:spPr/>
    </dgm:pt>
    <dgm:pt modelId="{899B81B3-678B-4F8D-B16F-D7F012A47D21}" type="pres">
      <dgm:prSet presAssocID="{E6EA1B56-9A19-4B75-8D40-0FAF888C4487}" presName="composite" presStyleCnt="0"/>
      <dgm:spPr/>
    </dgm:pt>
    <dgm:pt modelId="{6EF3DC24-149F-4EBA-A88C-467746DA7A31}" type="pres">
      <dgm:prSet presAssocID="{E6EA1B56-9A19-4B75-8D40-0FAF888C4487}" presName="parentText" presStyleLbl="alignNode1" presStyleIdx="2" presStyleCnt="3" custLinFactX="-100000" custLinFactY="100000" custLinFactNeighborX="-102013" custLinFactNeighborY="121706">
        <dgm:presLayoutVars>
          <dgm:chMax val="1"/>
          <dgm:bulletEnabled val="1"/>
        </dgm:presLayoutVars>
      </dgm:prSet>
      <dgm:spPr/>
      <dgm:t>
        <a:bodyPr/>
        <a:lstStyle/>
        <a:p>
          <a:endParaRPr lang="tr-TR"/>
        </a:p>
      </dgm:t>
    </dgm:pt>
    <dgm:pt modelId="{B549ADF6-4B7B-4BC7-B8D1-FCA6DB8A10FF}" type="pres">
      <dgm:prSet presAssocID="{E6EA1B56-9A19-4B75-8D40-0FAF888C4487}" presName="descendantText" presStyleLbl="alignAcc1" presStyleIdx="2" presStyleCnt="3">
        <dgm:presLayoutVars>
          <dgm:bulletEnabled val="1"/>
        </dgm:presLayoutVars>
      </dgm:prSet>
      <dgm:spPr/>
      <dgm:t>
        <a:bodyPr/>
        <a:lstStyle/>
        <a:p>
          <a:endParaRPr lang="tr-TR"/>
        </a:p>
      </dgm:t>
    </dgm:pt>
  </dgm:ptLst>
  <dgm:cxnLst>
    <dgm:cxn modelId="{465B5F00-6902-42F7-9E6A-0FF55F20C8DD}" srcId="{17BF75F6-A2D8-4D04-A7EF-5EAD82D19534}" destId="{64C6AFF5-CB01-4F91-B35C-62B423C8ACE0}" srcOrd="0" destOrd="0" parTransId="{B242555B-993D-418C-B30B-89BA4E561C88}" sibTransId="{8CF223E4-CADE-48D7-B286-545D77D8C99B}"/>
    <dgm:cxn modelId="{92BB52F2-2894-4BE2-A574-BE9C74D660A3}" srcId="{17BF75F6-A2D8-4D04-A7EF-5EAD82D19534}" destId="{E6EA1B56-9A19-4B75-8D40-0FAF888C4487}" srcOrd="2" destOrd="0" parTransId="{B42223B9-D5A2-4EDE-8D84-16766E101BD3}" sibTransId="{766267B3-CB85-4A4A-A9A6-1CDD8BD2FFA3}"/>
    <dgm:cxn modelId="{9422E3D7-177E-4B72-9A4D-BB8479868BAD}" type="presOf" srcId="{087B71E9-C4D9-4AD9-A5B5-DB4391589B24}" destId="{56A004BB-794C-4BB4-B019-A0781F343B6B}" srcOrd="0" destOrd="0" presId="urn:microsoft.com/office/officeart/2005/8/layout/chevron2"/>
    <dgm:cxn modelId="{BAEC41D1-BAAA-4364-AEDA-B7C2CD627FD8}" srcId="{17BF75F6-A2D8-4D04-A7EF-5EAD82D19534}" destId="{77CB8BEB-0B79-42B0-920E-99976BD955E8}" srcOrd="1" destOrd="0" parTransId="{77FD3BBB-AC70-4C59-AF54-BEA9FED9F936}" sibTransId="{F598D571-0578-4C3E-B4C5-F13B42EE8D12}"/>
    <dgm:cxn modelId="{5845F875-FCEE-4BEF-9E91-BD565F0F2DC6}" type="presOf" srcId="{BC621288-AD13-43A6-96EF-41564B604884}" destId="{5A09B2D1-B5C8-4DE1-80D9-F2BB2EB4F0E6}" srcOrd="0" destOrd="0" presId="urn:microsoft.com/office/officeart/2005/8/layout/chevron2"/>
    <dgm:cxn modelId="{4EF0357D-856F-47BD-9ED0-A0C00C3FE8C1}" type="presOf" srcId="{77CB8BEB-0B79-42B0-920E-99976BD955E8}" destId="{8FA939E4-A16A-4773-B5BE-EAE52FA743AC}" srcOrd="0" destOrd="0" presId="urn:microsoft.com/office/officeart/2005/8/layout/chevron2"/>
    <dgm:cxn modelId="{6FF4D83A-D6F7-4CD7-96CA-962AB3A2EBA3}" srcId="{77CB8BEB-0B79-42B0-920E-99976BD955E8}" destId="{087B71E9-C4D9-4AD9-A5B5-DB4391589B24}" srcOrd="0" destOrd="0" parTransId="{1D91BD57-52EB-4768-BEFB-67D34A6DB49A}" sibTransId="{92909C2C-95C9-4B98-8CD7-A7A554233DD6}"/>
    <dgm:cxn modelId="{AC7BED01-FBBA-481F-B825-D1CBEF73BF67}" type="presOf" srcId="{075A309B-5219-4F00-B236-4EEE41CD60DC}" destId="{B549ADF6-4B7B-4BC7-B8D1-FCA6DB8A10FF}" srcOrd="0" destOrd="0" presId="urn:microsoft.com/office/officeart/2005/8/layout/chevron2"/>
    <dgm:cxn modelId="{6AEEFCD0-5908-4E07-9EDA-1708BA5F486C}" type="presOf" srcId="{E6EA1B56-9A19-4B75-8D40-0FAF888C4487}" destId="{6EF3DC24-149F-4EBA-A88C-467746DA7A31}" srcOrd="0" destOrd="0" presId="urn:microsoft.com/office/officeart/2005/8/layout/chevron2"/>
    <dgm:cxn modelId="{9FBEB14C-84FA-4D73-A932-2DC1190198F6}" srcId="{64C6AFF5-CB01-4F91-B35C-62B423C8ACE0}" destId="{BC621288-AD13-43A6-96EF-41564B604884}" srcOrd="0" destOrd="0" parTransId="{16756DCC-DC60-4757-900C-27FB2EE6BC02}" sibTransId="{BF4DA8BE-519A-4351-955E-67FE9F8E06C1}"/>
    <dgm:cxn modelId="{1A9965D7-EAD0-4CEA-A099-A3D1D2DA121B}" type="presOf" srcId="{64C6AFF5-CB01-4F91-B35C-62B423C8ACE0}" destId="{6EA6D43C-8337-4347-A9A2-F34FE2BB4976}" srcOrd="0" destOrd="0" presId="urn:microsoft.com/office/officeart/2005/8/layout/chevron2"/>
    <dgm:cxn modelId="{61C74A77-9A12-43EC-A1C2-032CE6FD3961}" srcId="{E6EA1B56-9A19-4B75-8D40-0FAF888C4487}" destId="{075A309B-5219-4F00-B236-4EEE41CD60DC}" srcOrd="0" destOrd="0" parTransId="{78F0F9FE-44C2-4FBD-BA26-A9ACB7D873D2}" sibTransId="{F48CB102-D670-454F-98F2-D3A6061EA3A6}"/>
    <dgm:cxn modelId="{131A1757-EF1F-4FB6-8EB1-F3EF24FA219B}" type="presOf" srcId="{17BF75F6-A2D8-4D04-A7EF-5EAD82D19534}" destId="{6BC3EC50-AD87-418A-9A87-39952957E34B}" srcOrd="0" destOrd="0" presId="urn:microsoft.com/office/officeart/2005/8/layout/chevron2"/>
    <dgm:cxn modelId="{3A55A848-FEF4-487E-BDCE-5FBA894D34CD}" type="presParOf" srcId="{6BC3EC50-AD87-418A-9A87-39952957E34B}" destId="{C2AA8255-635F-4BCE-93CB-213821598E7E}" srcOrd="0" destOrd="0" presId="urn:microsoft.com/office/officeart/2005/8/layout/chevron2"/>
    <dgm:cxn modelId="{131258C1-0ED1-45C8-846E-B8CFED947E93}" type="presParOf" srcId="{C2AA8255-635F-4BCE-93CB-213821598E7E}" destId="{6EA6D43C-8337-4347-A9A2-F34FE2BB4976}" srcOrd="0" destOrd="0" presId="urn:microsoft.com/office/officeart/2005/8/layout/chevron2"/>
    <dgm:cxn modelId="{363DE761-4121-464F-B1BB-95A751BB54D3}" type="presParOf" srcId="{C2AA8255-635F-4BCE-93CB-213821598E7E}" destId="{5A09B2D1-B5C8-4DE1-80D9-F2BB2EB4F0E6}" srcOrd="1" destOrd="0" presId="urn:microsoft.com/office/officeart/2005/8/layout/chevron2"/>
    <dgm:cxn modelId="{CFEED772-AB83-4353-9D75-764A3B475F9C}" type="presParOf" srcId="{6BC3EC50-AD87-418A-9A87-39952957E34B}" destId="{4D7C49B5-C505-467F-B0F0-430F55061C01}" srcOrd="1" destOrd="0" presId="urn:microsoft.com/office/officeart/2005/8/layout/chevron2"/>
    <dgm:cxn modelId="{6F44045C-47F3-48FB-98A3-74D9E6E32F86}" type="presParOf" srcId="{6BC3EC50-AD87-418A-9A87-39952957E34B}" destId="{ABED941D-FA17-46C7-868C-0713C2DEF887}" srcOrd="2" destOrd="0" presId="urn:microsoft.com/office/officeart/2005/8/layout/chevron2"/>
    <dgm:cxn modelId="{C01547DD-62D8-4252-B52C-716FDC8FD950}" type="presParOf" srcId="{ABED941D-FA17-46C7-868C-0713C2DEF887}" destId="{8FA939E4-A16A-4773-B5BE-EAE52FA743AC}" srcOrd="0" destOrd="0" presId="urn:microsoft.com/office/officeart/2005/8/layout/chevron2"/>
    <dgm:cxn modelId="{AE8A5BDD-6C6C-468A-B0F2-CFEA172784BB}" type="presParOf" srcId="{ABED941D-FA17-46C7-868C-0713C2DEF887}" destId="{56A004BB-794C-4BB4-B019-A0781F343B6B}" srcOrd="1" destOrd="0" presId="urn:microsoft.com/office/officeart/2005/8/layout/chevron2"/>
    <dgm:cxn modelId="{397F896F-B759-47AA-B82B-231043A1FD52}" type="presParOf" srcId="{6BC3EC50-AD87-418A-9A87-39952957E34B}" destId="{2111FCA9-DD94-4850-A39A-E3467624719F}" srcOrd="3" destOrd="0" presId="urn:microsoft.com/office/officeart/2005/8/layout/chevron2"/>
    <dgm:cxn modelId="{3AD5FA32-0058-432C-91F9-2303BB59435C}" type="presParOf" srcId="{6BC3EC50-AD87-418A-9A87-39952957E34B}" destId="{899B81B3-678B-4F8D-B16F-D7F012A47D21}" srcOrd="4" destOrd="0" presId="urn:microsoft.com/office/officeart/2005/8/layout/chevron2"/>
    <dgm:cxn modelId="{8F244B6F-9448-40AD-8318-C4D0FA1A6B18}" type="presParOf" srcId="{899B81B3-678B-4F8D-B16F-D7F012A47D21}" destId="{6EF3DC24-149F-4EBA-A88C-467746DA7A31}" srcOrd="0" destOrd="0" presId="urn:microsoft.com/office/officeart/2005/8/layout/chevron2"/>
    <dgm:cxn modelId="{B221B846-6E2A-4679-8D8A-BD213370328B}" type="presParOf" srcId="{899B81B3-678B-4F8D-B16F-D7F012A47D21}" destId="{B549ADF6-4B7B-4BC7-B8D1-FCA6DB8A10FF}" srcOrd="1" destOrd="0" presId="urn:microsoft.com/office/officeart/2005/8/layout/chevron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1074EDFB-E22D-4C0B-84C2-4B3FB3B3CC54}"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tr-TR"/>
        </a:p>
      </dgm:t>
    </dgm:pt>
    <dgm:pt modelId="{C6B53F07-5040-4774-B2B5-A252E6659582}">
      <dgm:prSet phldrT="[Metin]"/>
      <dgm:spPr/>
      <dgm:t>
        <a:bodyPr/>
        <a:lstStyle/>
        <a:p>
          <a:r>
            <a:rPr lang="tr-TR" dirty="0" smtClean="0"/>
            <a:t>a) Değişim Programları</a:t>
          </a:r>
          <a:endParaRPr lang="tr-TR" dirty="0"/>
        </a:p>
      </dgm:t>
    </dgm:pt>
    <dgm:pt modelId="{5851662E-3468-487E-A5F7-6A6D8FA30A00}" type="parTrans" cxnId="{B3A1C3A1-C409-4D73-9F27-931EA933E462}">
      <dgm:prSet/>
      <dgm:spPr/>
      <dgm:t>
        <a:bodyPr/>
        <a:lstStyle/>
        <a:p>
          <a:endParaRPr lang="tr-TR"/>
        </a:p>
      </dgm:t>
    </dgm:pt>
    <dgm:pt modelId="{C9FBDDA2-73E4-4023-B5A2-9E71CCA512BC}" type="sibTrans" cxnId="{B3A1C3A1-C409-4D73-9F27-931EA933E462}">
      <dgm:prSet/>
      <dgm:spPr/>
      <dgm:t>
        <a:bodyPr/>
        <a:lstStyle/>
        <a:p>
          <a:endParaRPr lang="tr-TR"/>
        </a:p>
      </dgm:t>
    </dgm:pt>
    <dgm:pt modelId="{FA9A1216-4C41-450F-8A5A-DCADCBFBA910}" type="pres">
      <dgm:prSet presAssocID="{1074EDFB-E22D-4C0B-84C2-4B3FB3B3CC54}" presName="Name0" presStyleCnt="0">
        <dgm:presLayoutVars>
          <dgm:chMax val="7"/>
          <dgm:chPref val="7"/>
          <dgm:dir/>
        </dgm:presLayoutVars>
      </dgm:prSet>
      <dgm:spPr/>
      <dgm:t>
        <a:bodyPr/>
        <a:lstStyle/>
        <a:p>
          <a:endParaRPr lang="tr-TR"/>
        </a:p>
      </dgm:t>
    </dgm:pt>
    <dgm:pt modelId="{F2AF2A89-9B01-4AA5-BC33-8D5B3CE55685}" type="pres">
      <dgm:prSet presAssocID="{1074EDFB-E22D-4C0B-84C2-4B3FB3B3CC54}" presName="Name1" presStyleCnt="0"/>
      <dgm:spPr/>
    </dgm:pt>
    <dgm:pt modelId="{50D105B0-350A-4628-BA70-B1755245B232}" type="pres">
      <dgm:prSet presAssocID="{1074EDFB-E22D-4C0B-84C2-4B3FB3B3CC54}" presName="cycle" presStyleCnt="0"/>
      <dgm:spPr/>
    </dgm:pt>
    <dgm:pt modelId="{C1C31AA8-2CCF-43E9-9F1A-466D3F09E308}" type="pres">
      <dgm:prSet presAssocID="{1074EDFB-E22D-4C0B-84C2-4B3FB3B3CC54}" presName="srcNode" presStyleLbl="node1" presStyleIdx="0" presStyleCnt="1"/>
      <dgm:spPr/>
    </dgm:pt>
    <dgm:pt modelId="{FDEC2063-B5D5-45DE-A0F4-E43B22A5C5D1}" type="pres">
      <dgm:prSet presAssocID="{1074EDFB-E22D-4C0B-84C2-4B3FB3B3CC54}" presName="conn" presStyleLbl="parChTrans1D2" presStyleIdx="0" presStyleCnt="1"/>
      <dgm:spPr/>
      <dgm:t>
        <a:bodyPr/>
        <a:lstStyle/>
        <a:p>
          <a:endParaRPr lang="tr-TR"/>
        </a:p>
      </dgm:t>
    </dgm:pt>
    <dgm:pt modelId="{76C12FAA-4AD1-4843-8BF7-AD9BADFC7910}" type="pres">
      <dgm:prSet presAssocID="{1074EDFB-E22D-4C0B-84C2-4B3FB3B3CC54}" presName="extraNode" presStyleLbl="node1" presStyleIdx="0" presStyleCnt="1"/>
      <dgm:spPr/>
    </dgm:pt>
    <dgm:pt modelId="{DA7D1590-62EF-46B2-8462-5EE0549CD2EE}" type="pres">
      <dgm:prSet presAssocID="{1074EDFB-E22D-4C0B-84C2-4B3FB3B3CC54}" presName="dstNode" presStyleLbl="node1" presStyleIdx="0" presStyleCnt="1"/>
      <dgm:spPr/>
    </dgm:pt>
    <dgm:pt modelId="{262176AA-C3D4-4581-BC50-A03B38915363}" type="pres">
      <dgm:prSet presAssocID="{C6B53F07-5040-4774-B2B5-A252E6659582}" presName="text_1" presStyleLbl="node1" presStyleIdx="0" presStyleCnt="1">
        <dgm:presLayoutVars>
          <dgm:bulletEnabled val="1"/>
        </dgm:presLayoutVars>
      </dgm:prSet>
      <dgm:spPr/>
      <dgm:t>
        <a:bodyPr/>
        <a:lstStyle/>
        <a:p>
          <a:endParaRPr lang="tr-TR"/>
        </a:p>
      </dgm:t>
    </dgm:pt>
    <dgm:pt modelId="{0EC01CFE-8A72-4FD9-B804-69673A0CBC5F}" type="pres">
      <dgm:prSet presAssocID="{C6B53F07-5040-4774-B2B5-A252E6659582}" presName="accent_1" presStyleCnt="0"/>
      <dgm:spPr/>
    </dgm:pt>
    <dgm:pt modelId="{2807897B-ED2B-4770-8984-A2D3AEAEF49A}" type="pres">
      <dgm:prSet presAssocID="{C6B53F07-5040-4774-B2B5-A252E6659582}" presName="accentRepeatNode" presStyleLbl="solidFgAcc1" presStyleIdx="0" presStyleCnt="1"/>
      <dgm:spPr/>
    </dgm:pt>
  </dgm:ptLst>
  <dgm:cxnLst>
    <dgm:cxn modelId="{1F67CEB9-BDEC-4D51-AE8A-33EB197F95A9}" type="presOf" srcId="{C9FBDDA2-73E4-4023-B5A2-9E71CCA512BC}" destId="{FDEC2063-B5D5-45DE-A0F4-E43B22A5C5D1}" srcOrd="0" destOrd="0" presId="urn:microsoft.com/office/officeart/2008/layout/VerticalCurvedList"/>
    <dgm:cxn modelId="{B3A1C3A1-C409-4D73-9F27-931EA933E462}" srcId="{1074EDFB-E22D-4C0B-84C2-4B3FB3B3CC54}" destId="{C6B53F07-5040-4774-B2B5-A252E6659582}" srcOrd="0" destOrd="0" parTransId="{5851662E-3468-487E-A5F7-6A6D8FA30A00}" sibTransId="{C9FBDDA2-73E4-4023-B5A2-9E71CCA512BC}"/>
    <dgm:cxn modelId="{8C67BD83-D2C9-4BA1-9BA4-5411920AA4DA}" type="presOf" srcId="{C6B53F07-5040-4774-B2B5-A252E6659582}" destId="{262176AA-C3D4-4581-BC50-A03B38915363}" srcOrd="0" destOrd="0" presId="urn:microsoft.com/office/officeart/2008/layout/VerticalCurvedList"/>
    <dgm:cxn modelId="{CD4D6067-2414-472F-B77D-9AF7EFA50B45}" type="presOf" srcId="{1074EDFB-E22D-4C0B-84C2-4B3FB3B3CC54}" destId="{FA9A1216-4C41-450F-8A5A-DCADCBFBA910}" srcOrd="0" destOrd="0" presId="urn:microsoft.com/office/officeart/2008/layout/VerticalCurvedList"/>
    <dgm:cxn modelId="{9E9D9711-A140-4921-A4C3-2FBA4B7EAA0A}" type="presParOf" srcId="{FA9A1216-4C41-450F-8A5A-DCADCBFBA910}" destId="{F2AF2A89-9B01-4AA5-BC33-8D5B3CE55685}" srcOrd="0" destOrd="0" presId="urn:microsoft.com/office/officeart/2008/layout/VerticalCurvedList"/>
    <dgm:cxn modelId="{20264E27-EA75-48CE-965C-DF96C9152AA1}" type="presParOf" srcId="{F2AF2A89-9B01-4AA5-BC33-8D5B3CE55685}" destId="{50D105B0-350A-4628-BA70-B1755245B232}" srcOrd="0" destOrd="0" presId="urn:microsoft.com/office/officeart/2008/layout/VerticalCurvedList"/>
    <dgm:cxn modelId="{02A07D62-7232-4D5B-A788-28237C14190C}" type="presParOf" srcId="{50D105B0-350A-4628-BA70-B1755245B232}" destId="{C1C31AA8-2CCF-43E9-9F1A-466D3F09E308}" srcOrd="0" destOrd="0" presId="urn:microsoft.com/office/officeart/2008/layout/VerticalCurvedList"/>
    <dgm:cxn modelId="{508390ED-25EF-44F8-B69E-C9C59C1A3E76}" type="presParOf" srcId="{50D105B0-350A-4628-BA70-B1755245B232}" destId="{FDEC2063-B5D5-45DE-A0F4-E43B22A5C5D1}" srcOrd="1" destOrd="0" presId="urn:microsoft.com/office/officeart/2008/layout/VerticalCurvedList"/>
    <dgm:cxn modelId="{E599D689-270E-4F0C-B416-2A80603F773E}" type="presParOf" srcId="{50D105B0-350A-4628-BA70-B1755245B232}" destId="{76C12FAA-4AD1-4843-8BF7-AD9BADFC7910}" srcOrd="2" destOrd="0" presId="urn:microsoft.com/office/officeart/2008/layout/VerticalCurvedList"/>
    <dgm:cxn modelId="{22B67D0A-D181-45CD-BAFA-E91035A657BC}" type="presParOf" srcId="{50D105B0-350A-4628-BA70-B1755245B232}" destId="{DA7D1590-62EF-46B2-8462-5EE0549CD2EE}" srcOrd="3" destOrd="0" presId="urn:microsoft.com/office/officeart/2008/layout/VerticalCurvedList"/>
    <dgm:cxn modelId="{2580158D-21CD-448C-AE6F-63A3ED2A1361}" type="presParOf" srcId="{F2AF2A89-9B01-4AA5-BC33-8D5B3CE55685}" destId="{262176AA-C3D4-4581-BC50-A03B38915363}" srcOrd="1" destOrd="0" presId="urn:microsoft.com/office/officeart/2008/layout/VerticalCurvedList"/>
    <dgm:cxn modelId="{2B9AE2E8-5D39-49AD-9B76-20982C121064}" type="presParOf" srcId="{F2AF2A89-9B01-4AA5-BC33-8D5B3CE55685}" destId="{0EC01CFE-8A72-4FD9-B804-69673A0CBC5F}" srcOrd="2" destOrd="0" presId="urn:microsoft.com/office/officeart/2008/layout/VerticalCurvedList"/>
    <dgm:cxn modelId="{2DCBF812-A47E-4712-8A3C-D32374170BE5}" type="presParOf" srcId="{0EC01CFE-8A72-4FD9-B804-69673A0CBC5F}" destId="{2807897B-ED2B-4770-8984-A2D3AEAEF49A}" srcOrd="0" destOrd="0" presId="urn:microsoft.com/office/officeart/2008/layout/VerticalCurvedLis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1074EDFB-E22D-4C0B-84C2-4B3FB3B3CC54}"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tr-TR"/>
        </a:p>
      </dgm:t>
    </dgm:pt>
    <dgm:pt modelId="{C6B53F07-5040-4774-B2B5-A252E6659582}">
      <dgm:prSet phldrT="[Metin]"/>
      <dgm:spPr/>
      <dgm:t>
        <a:bodyPr/>
        <a:lstStyle/>
        <a:p>
          <a:r>
            <a:rPr lang="tr-TR" dirty="0" smtClean="0"/>
            <a:t>b) Kredi Ve Yurtlar</a:t>
          </a:r>
          <a:endParaRPr lang="tr-TR" dirty="0"/>
        </a:p>
      </dgm:t>
    </dgm:pt>
    <dgm:pt modelId="{5851662E-3468-487E-A5F7-6A6D8FA30A00}" type="parTrans" cxnId="{B3A1C3A1-C409-4D73-9F27-931EA933E462}">
      <dgm:prSet/>
      <dgm:spPr/>
      <dgm:t>
        <a:bodyPr/>
        <a:lstStyle/>
        <a:p>
          <a:endParaRPr lang="tr-TR"/>
        </a:p>
      </dgm:t>
    </dgm:pt>
    <dgm:pt modelId="{C9FBDDA2-73E4-4023-B5A2-9E71CCA512BC}" type="sibTrans" cxnId="{B3A1C3A1-C409-4D73-9F27-931EA933E462}">
      <dgm:prSet/>
      <dgm:spPr/>
      <dgm:t>
        <a:bodyPr/>
        <a:lstStyle/>
        <a:p>
          <a:endParaRPr lang="tr-TR"/>
        </a:p>
      </dgm:t>
    </dgm:pt>
    <dgm:pt modelId="{FA9A1216-4C41-450F-8A5A-DCADCBFBA910}" type="pres">
      <dgm:prSet presAssocID="{1074EDFB-E22D-4C0B-84C2-4B3FB3B3CC54}" presName="Name0" presStyleCnt="0">
        <dgm:presLayoutVars>
          <dgm:chMax val="7"/>
          <dgm:chPref val="7"/>
          <dgm:dir/>
        </dgm:presLayoutVars>
      </dgm:prSet>
      <dgm:spPr/>
      <dgm:t>
        <a:bodyPr/>
        <a:lstStyle/>
        <a:p>
          <a:endParaRPr lang="tr-TR"/>
        </a:p>
      </dgm:t>
    </dgm:pt>
    <dgm:pt modelId="{F2AF2A89-9B01-4AA5-BC33-8D5B3CE55685}" type="pres">
      <dgm:prSet presAssocID="{1074EDFB-E22D-4C0B-84C2-4B3FB3B3CC54}" presName="Name1" presStyleCnt="0"/>
      <dgm:spPr/>
    </dgm:pt>
    <dgm:pt modelId="{50D105B0-350A-4628-BA70-B1755245B232}" type="pres">
      <dgm:prSet presAssocID="{1074EDFB-E22D-4C0B-84C2-4B3FB3B3CC54}" presName="cycle" presStyleCnt="0"/>
      <dgm:spPr/>
    </dgm:pt>
    <dgm:pt modelId="{C1C31AA8-2CCF-43E9-9F1A-466D3F09E308}" type="pres">
      <dgm:prSet presAssocID="{1074EDFB-E22D-4C0B-84C2-4B3FB3B3CC54}" presName="srcNode" presStyleLbl="node1" presStyleIdx="0" presStyleCnt="1"/>
      <dgm:spPr/>
    </dgm:pt>
    <dgm:pt modelId="{FDEC2063-B5D5-45DE-A0F4-E43B22A5C5D1}" type="pres">
      <dgm:prSet presAssocID="{1074EDFB-E22D-4C0B-84C2-4B3FB3B3CC54}" presName="conn" presStyleLbl="parChTrans1D2" presStyleIdx="0" presStyleCnt="1"/>
      <dgm:spPr/>
      <dgm:t>
        <a:bodyPr/>
        <a:lstStyle/>
        <a:p>
          <a:endParaRPr lang="tr-TR"/>
        </a:p>
      </dgm:t>
    </dgm:pt>
    <dgm:pt modelId="{76C12FAA-4AD1-4843-8BF7-AD9BADFC7910}" type="pres">
      <dgm:prSet presAssocID="{1074EDFB-E22D-4C0B-84C2-4B3FB3B3CC54}" presName="extraNode" presStyleLbl="node1" presStyleIdx="0" presStyleCnt="1"/>
      <dgm:spPr/>
    </dgm:pt>
    <dgm:pt modelId="{DA7D1590-62EF-46B2-8462-5EE0549CD2EE}" type="pres">
      <dgm:prSet presAssocID="{1074EDFB-E22D-4C0B-84C2-4B3FB3B3CC54}" presName="dstNode" presStyleLbl="node1" presStyleIdx="0" presStyleCnt="1"/>
      <dgm:spPr/>
    </dgm:pt>
    <dgm:pt modelId="{262176AA-C3D4-4581-BC50-A03B38915363}" type="pres">
      <dgm:prSet presAssocID="{C6B53F07-5040-4774-B2B5-A252E6659582}" presName="text_1" presStyleLbl="node1" presStyleIdx="0" presStyleCnt="1">
        <dgm:presLayoutVars>
          <dgm:bulletEnabled val="1"/>
        </dgm:presLayoutVars>
      </dgm:prSet>
      <dgm:spPr/>
      <dgm:t>
        <a:bodyPr/>
        <a:lstStyle/>
        <a:p>
          <a:endParaRPr lang="tr-TR"/>
        </a:p>
      </dgm:t>
    </dgm:pt>
    <dgm:pt modelId="{0EC01CFE-8A72-4FD9-B804-69673A0CBC5F}" type="pres">
      <dgm:prSet presAssocID="{C6B53F07-5040-4774-B2B5-A252E6659582}" presName="accent_1" presStyleCnt="0"/>
      <dgm:spPr/>
    </dgm:pt>
    <dgm:pt modelId="{2807897B-ED2B-4770-8984-A2D3AEAEF49A}" type="pres">
      <dgm:prSet presAssocID="{C6B53F07-5040-4774-B2B5-A252E6659582}" presName="accentRepeatNode" presStyleLbl="solidFgAcc1" presStyleIdx="0" presStyleCnt="1"/>
      <dgm:spPr/>
    </dgm:pt>
  </dgm:ptLst>
  <dgm:cxnLst>
    <dgm:cxn modelId="{1F67CEB9-BDEC-4D51-AE8A-33EB197F95A9}" type="presOf" srcId="{C9FBDDA2-73E4-4023-B5A2-9E71CCA512BC}" destId="{FDEC2063-B5D5-45DE-A0F4-E43B22A5C5D1}" srcOrd="0" destOrd="0" presId="urn:microsoft.com/office/officeart/2008/layout/VerticalCurvedList"/>
    <dgm:cxn modelId="{B3A1C3A1-C409-4D73-9F27-931EA933E462}" srcId="{1074EDFB-E22D-4C0B-84C2-4B3FB3B3CC54}" destId="{C6B53F07-5040-4774-B2B5-A252E6659582}" srcOrd="0" destOrd="0" parTransId="{5851662E-3468-487E-A5F7-6A6D8FA30A00}" sibTransId="{C9FBDDA2-73E4-4023-B5A2-9E71CCA512BC}"/>
    <dgm:cxn modelId="{8C67BD83-D2C9-4BA1-9BA4-5411920AA4DA}" type="presOf" srcId="{C6B53F07-5040-4774-B2B5-A252E6659582}" destId="{262176AA-C3D4-4581-BC50-A03B38915363}" srcOrd="0" destOrd="0" presId="urn:microsoft.com/office/officeart/2008/layout/VerticalCurvedList"/>
    <dgm:cxn modelId="{CD4D6067-2414-472F-B77D-9AF7EFA50B45}" type="presOf" srcId="{1074EDFB-E22D-4C0B-84C2-4B3FB3B3CC54}" destId="{FA9A1216-4C41-450F-8A5A-DCADCBFBA910}" srcOrd="0" destOrd="0" presId="urn:microsoft.com/office/officeart/2008/layout/VerticalCurvedList"/>
    <dgm:cxn modelId="{9E9D9711-A140-4921-A4C3-2FBA4B7EAA0A}" type="presParOf" srcId="{FA9A1216-4C41-450F-8A5A-DCADCBFBA910}" destId="{F2AF2A89-9B01-4AA5-BC33-8D5B3CE55685}" srcOrd="0" destOrd="0" presId="urn:microsoft.com/office/officeart/2008/layout/VerticalCurvedList"/>
    <dgm:cxn modelId="{20264E27-EA75-48CE-965C-DF96C9152AA1}" type="presParOf" srcId="{F2AF2A89-9B01-4AA5-BC33-8D5B3CE55685}" destId="{50D105B0-350A-4628-BA70-B1755245B232}" srcOrd="0" destOrd="0" presId="urn:microsoft.com/office/officeart/2008/layout/VerticalCurvedList"/>
    <dgm:cxn modelId="{02A07D62-7232-4D5B-A788-28237C14190C}" type="presParOf" srcId="{50D105B0-350A-4628-BA70-B1755245B232}" destId="{C1C31AA8-2CCF-43E9-9F1A-466D3F09E308}" srcOrd="0" destOrd="0" presId="urn:microsoft.com/office/officeart/2008/layout/VerticalCurvedList"/>
    <dgm:cxn modelId="{508390ED-25EF-44F8-B69E-C9C59C1A3E76}" type="presParOf" srcId="{50D105B0-350A-4628-BA70-B1755245B232}" destId="{FDEC2063-B5D5-45DE-A0F4-E43B22A5C5D1}" srcOrd="1" destOrd="0" presId="urn:microsoft.com/office/officeart/2008/layout/VerticalCurvedList"/>
    <dgm:cxn modelId="{E599D689-270E-4F0C-B416-2A80603F773E}" type="presParOf" srcId="{50D105B0-350A-4628-BA70-B1755245B232}" destId="{76C12FAA-4AD1-4843-8BF7-AD9BADFC7910}" srcOrd="2" destOrd="0" presId="urn:microsoft.com/office/officeart/2008/layout/VerticalCurvedList"/>
    <dgm:cxn modelId="{22B67D0A-D181-45CD-BAFA-E91035A657BC}" type="presParOf" srcId="{50D105B0-350A-4628-BA70-B1755245B232}" destId="{DA7D1590-62EF-46B2-8462-5EE0549CD2EE}" srcOrd="3" destOrd="0" presId="urn:microsoft.com/office/officeart/2008/layout/VerticalCurvedList"/>
    <dgm:cxn modelId="{2580158D-21CD-448C-AE6F-63A3ED2A1361}" type="presParOf" srcId="{F2AF2A89-9B01-4AA5-BC33-8D5B3CE55685}" destId="{262176AA-C3D4-4581-BC50-A03B38915363}" srcOrd="1" destOrd="0" presId="urn:microsoft.com/office/officeart/2008/layout/VerticalCurvedList"/>
    <dgm:cxn modelId="{2B9AE2E8-5D39-49AD-9B76-20982C121064}" type="presParOf" srcId="{F2AF2A89-9B01-4AA5-BC33-8D5B3CE55685}" destId="{0EC01CFE-8A72-4FD9-B804-69673A0CBC5F}" srcOrd="2" destOrd="0" presId="urn:microsoft.com/office/officeart/2008/layout/VerticalCurvedList"/>
    <dgm:cxn modelId="{2DCBF812-A47E-4712-8A3C-D32374170BE5}" type="presParOf" srcId="{0EC01CFE-8A72-4FD9-B804-69673A0CBC5F}" destId="{2807897B-ED2B-4770-8984-A2D3AEAEF49A}" srcOrd="0" destOrd="0" presId="urn:microsoft.com/office/officeart/2008/layout/VerticalCurvedList"/>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7BF75F6-A2D8-4D04-A7EF-5EAD82D19534}"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tr-TR"/>
        </a:p>
      </dgm:t>
    </dgm:pt>
    <dgm:pt modelId="{64C6AFF5-CB01-4F91-B35C-62B423C8ACE0}">
      <dgm:prSet phldrT="[Metin]"/>
      <dgm:spPr/>
      <dgm:t>
        <a:bodyPr/>
        <a:lstStyle/>
        <a:p>
          <a:r>
            <a:rPr lang="tr-TR" dirty="0" smtClean="0"/>
            <a:t>5</a:t>
          </a:r>
          <a:endParaRPr lang="tr-TR" dirty="0"/>
        </a:p>
      </dgm:t>
    </dgm:pt>
    <dgm:pt modelId="{B242555B-993D-418C-B30B-89BA4E561C88}" type="parTrans" cxnId="{465B5F00-6902-42F7-9E6A-0FF55F20C8DD}">
      <dgm:prSet/>
      <dgm:spPr/>
      <dgm:t>
        <a:bodyPr/>
        <a:lstStyle/>
        <a:p>
          <a:endParaRPr lang="tr-TR"/>
        </a:p>
      </dgm:t>
    </dgm:pt>
    <dgm:pt modelId="{8CF223E4-CADE-48D7-B286-545D77D8C99B}" type="sibTrans" cxnId="{465B5F00-6902-42F7-9E6A-0FF55F20C8DD}">
      <dgm:prSet/>
      <dgm:spPr/>
      <dgm:t>
        <a:bodyPr/>
        <a:lstStyle/>
        <a:p>
          <a:endParaRPr lang="tr-TR"/>
        </a:p>
      </dgm:t>
    </dgm:pt>
    <dgm:pt modelId="{BC621288-AD13-43A6-96EF-41564B604884}">
      <dgm:prSet phldrT="[Metin]" custT="1"/>
      <dgm:spPr/>
      <dgm:t>
        <a:bodyPr/>
        <a:lstStyle/>
        <a:p>
          <a:pPr algn="l"/>
          <a:r>
            <a:rPr lang="tr-TR" sz="2600" kern="1200" dirty="0" smtClean="0">
              <a:solidFill>
                <a:schemeClr val="dk1">
                  <a:hueOff val="0"/>
                  <a:satOff val="0"/>
                  <a:lumOff val="0"/>
                  <a:alphaOff val="0"/>
                </a:schemeClr>
              </a:solidFill>
              <a:latin typeface="+mn-lt"/>
              <a:ea typeface="+mn-ea"/>
              <a:cs typeface="+mn-cs"/>
            </a:rPr>
            <a:t>Engellilik Ve Engel Grupları </a:t>
          </a:r>
          <a:endParaRPr lang="tr-TR" sz="1200" kern="1200" dirty="0"/>
        </a:p>
      </dgm:t>
    </dgm:pt>
    <dgm:pt modelId="{16756DCC-DC60-4757-900C-27FB2EE6BC02}" type="parTrans" cxnId="{9FBEB14C-84FA-4D73-A932-2DC1190198F6}">
      <dgm:prSet/>
      <dgm:spPr/>
      <dgm:t>
        <a:bodyPr/>
        <a:lstStyle/>
        <a:p>
          <a:endParaRPr lang="tr-TR"/>
        </a:p>
      </dgm:t>
    </dgm:pt>
    <dgm:pt modelId="{BF4DA8BE-519A-4351-955E-67FE9F8E06C1}" type="sibTrans" cxnId="{9FBEB14C-84FA-4D73-A932-2DC1190198F6}">
      <dgm:prSet/>
      <dgm:spPr/>
      <dgm:t>
        <a:bodyPr/>
        <a:lstStyle/>
        <a:p>
          <a:endParaRPr lang="tr-TR"/>
        </a:p>
      </dgm:t>
    </dgm:pt>
    <dgm:pt modelId="{77CB8BEB-0B79-42B0-920E-99976BD955E8}">
      <dgm:prSet phldrT="[Metin]"/>
      <dgm:spPr/>
      <dgm:t>
        <a:bodyPr/>
        <a:lstStyle/>
        <a:p>
          <a:r>
            <a:rPr lang="tr-TR" dirty="0" smtClean="0"/>
            <a:t>6</a:t>
          </a:r>
          <a:endParaRPr lang="tr-TR" dirty="0"/>
        </a:p>
      </dgm:t>
    </dgm:pt>
    <dgm:pt modelId="{77FD3BBB-AC70-4C59-AF54-BEA9FED9F936}" type="parTrans" cxnId="{BAEC41D1-BAAA-4364-AEDA-B7C2CD627FD8}">
      <dgm:prSet/>
      <dgm:spPr/>
      <dgm:t>
        <a:bodyPr/>
        <a:lstStyle/>
        <a:p>
          <a:endParaRPr lang="tr-TR"/>
        </a:p>
      </dgm:t>
    </dgm:pt>
    <dgm:pt modelId="{F598D571-0578-4C3E-B4C5-F13B42EE8D12}" type="sibTrans" cxnId="{BAEC41D1-BAAA-4364-AEDA-B7C2CD627FD8}">
      <dgm:prSet/>
      <dgm:spPr/>
      <dgm:t>
        <a:bodyPr/>
        <a:lstStyle/>
        <a:p>
          <a:endParaRPr lang="tr-TR"/>
        </a:p>
      </dgm:t>
    </dgm:pt>
    <dgm:pt modelId="{087B71E9-C4D9-4AD9-A5B5-DB4391589B24}">
      <dgm:prSet phldrT="[Metin]"/>
      <dgm:spPr/>
      <dgm:t>
        <a:bodyPr/>
        <a:lstStyle/>
        <a:p>
          <a:r>
            <a:rPr lang="tr-TR" dirty="0" smtClean="0"/>
            <a:t>Engelli Öğrenciler Danışma Ve Koordinasyon Birimi</a:t>
          </a:r>
          <a:endParaRPr lang="tr-TR" dirty="0"/>
        </a:p>
      </dgm:t>
    </dgm:pt>
    <dgm:pt modelId="{1D91BD57-52EB-4768-BEFB-67D34A6DB49A}" type="parTrans" cxnId="{6FF4D83A-D6F7-4CD7-96CA-962AB3A2EBA3}">
      <dgm:prSet/>
      <dgm:spPr/>
      <dgm:t>
        <a:bodyPr/>
        <a:lstStyle/>
        <a:p>
          <a:endParaRPr lang="tr-TR"/>
        </a:p>
      </dgm:t>
    </dgm:pt>
    <dgm:pt modelId="{92909C2C-95C9-4B98-8CD7-A7A554233DD6}" type="sibTrans" cxnId="{6FF4D83A-D6F7-4CD7-96CA-962AB3A2EBA3}">
      <dgm:prSet/>
      <dgm:spPr/>
      <dgm:t>
        <a:bodyPr/>
        <a:lstStyle/>
        <a:p>
          <a:endParaRPr lang="tr-TR"/>
        </a:p>
      </dgm:t>
    </dgm:pt>
    <dgm:pt modelId="{E6EA1B56-9A19-4B75-8D40-0FAF888C4487}">
      <dgm:prSet phldrT="[Metin]"/>
      <dgm:spPr/>
      <dgm:t>
        <a:bodyPr/>
        <a:lstStyle/>
        <a:p>
          <a:r>
            <a:rPr lang="tr-TR" dirty="0" smtClean="0"/>
            <a:t>7</a:t>
          </a:r>
          <a:endParaRPr lang="tr-TR" dirty="0"/>
        </a:p>
      </dgm:t>
    </dgm:pt>
    <dgm:pt modelId="{B42223B9-D5A2-4EDE-8D84-16766E101BD3}" type="parTrans" cxnId="{92BB52F2-2894-4BE2-A574-BE9C74D660A3}">
      <dgm:prSet/>
      <dgm:spPr/>
      <dgm:t>
        <a:bodyPr/>
        <a:lstStyle/>
        <a:p>
          <a:endParaRPr lang="tr-TR"/>
        </a:p>
      </dgm:t>
    </dgm:pt>
    <dgm:pt modelId="{766267B3-CB85-4A4A-A9A6-1CDD8BD2FFA3}" type="sibTrans" cxnId="{92BB52F2-2894-4BE2-A574-BE9C74D660A3}">
      <dgm:prSet/>
      <dgm:spPr/>
      <dgm:t>
        <a:bodyPr/>
        <a:lstStyle/>
        <a:p>
          <a:endParaRPr lang="tr-TR"/>
        </a:p>
      </dgm:t>
    </dgm:pt>
    <dgm:pt modelId="{075A309B-5219-4F00-B236-4EEE41CD60DC}">
      <dgm:prSet phldrT="[Metin]"/>
      <dgm:spPr/>
      <dgm:t>
        <a:bodyPr/>
        <a:lstStyle/>
        <a:p>
          <a:r>
            <a:rPr lang="tr-TR" dirty="0" smtClean="0"/>
            <a:t>Engelli Öğrenci Birimi Komisyonu</a:t>
          </a:r>
          <a:endParaRPr lang="tr-TR" dirty="0"/>
        </a:p>
      </dgm:t>
    </dgm:pt>
    <dgm:pt modelId="{78F0F9FE-44C2-4FBD-BA26-A9ACB7D873D2}" type="parTrans" cxnId="{61C74A77-9A12-43EC-A1C2-032CE6FD3961}">
      <dgm:prSet/>
      <dgm:spPr/>
      <dgm:t>
        <a:bodyPr/>
        <a:lstStyle/>
        <a:p>
          <a:endParaRPr lang="tr-TR"/>
        </a:p>
      </dgm:t>
    </dgm:pt>
    <dgm:pt modelId="{F48CB102-D670-454F-98F2-D3A6061EA3A6}" type="sibTrans" cxnId="{61C74A77-9A12-43EC-A1C2-032CE6FD3961}">
      <dgm:prSet/>
      <dgm:spPr/>
      <dgm:t>
        <a:bodyPr/>
        <a:lstStyle/>
        <a:p>
          <a:endParaRPr lang="tr-TR"/>
        </a:p>
      </dgm:t>
    </dgm:pt>
    <dgm:pt modelId="{6BC3EC50-AD87-418A-9A87-39952957E34B}" type="pres">
      <dgm:prSet presAssocID="{17BF75F6-A2D8-4D04-A7EF-5EAD82D19534}" presName="linearFlow" presStyleCnt="0">
        <dgm:presLayoutVars>
          <dgm:dir/>
          <dgm:animLvl val="lvl"/>
          <dgm:resizeHandles val="exact"/>
        </dgm:presLayoutVars>
      </dgm:prSet>
      <dgm:spPr/>
      <dgm:t>
        <a:bodyPr/>
        <a:lstStyle/>
        <a:p>
          <a:endParaRPr lang="tr-TR"/>
        </a:p>
      </dgm:t>
    </dgm:pt>
    <dgm:pt modelId="{C2AA8255-635F-4BCE-93CB-213821598E7E}" type="pres">
      <dgm:prSet presAssocID="{64C6AFF5-CB01-4F91-B35C-62B423C8ACE0}" presName="composite" presStyleCnt="0"/>
      <dgm:spPr/>
    </dgm:pt>
    <dgm:pt modelId="{6EA6D43C-8337-4347-A9A2-F34FE2BB4976}" type="pres">
      <dgm:prSet presAssocID="{64C6AFF5-CB01-4F91-B35C-62B423C8ACE0}" presName="parentText" presStyleLbl="alignNode1" presStyleIdx="0" presStyleCnt="3" custLinFactY="-44839" custLinFactNeighborX="0" custLinFactNeighborY="-100000">
        <dgm:presLayoutVars>
          <dgm:chMax val="1"/>
          <dgm:bulletEnabled val="1"/>
        </dgm:presLayoutVars>
      </dgm:prSet>
      <dgm:spPr/>
      <dgm:t>
        <a:bodyPr/>
        <a:lstStyle/>
        <a:p>
          <a:endParaRPr lang="tr-TR"/>
        </a:p>
      </dgm:t>
    </dgm:pt>
    <dgm:pt modelId="{5A09B2D1-B5C8-4DE1-80D9-F2BB2EB4F0E6}" type="pres">
      <dgm:prSet presAssocID="{64C6AFF5-CB01-4F91-B35C-62B423C8ACE0}" presName="descendantText" presStyleLbl="alignAcc1" presStyleIdx="0" presStyleCnt="3">
        <dgm:presLayoutVars>
          <dgm:bulletEnabled val="1"/>
        </dgm:presLayoutVars>
      </dgm:prSet>
      <dgm:spPr/>
      <dgm:t>
        <a:bodyPr/>
        <a:lstStyle/>
        <a:p>
          <a:endParaRPr lang="tr-TR"/>
        </a:p>
      </dgm:t>
    </dgm:pt>
    <dgm:pt modelId="{4D7C49B5-C505-467F-B0F0-430F55061C01}" type="pres">
      <dgm:prSet presAssocID="{8CF223E4-CADE-48D7-B286-545D77D8C99B}" presName="sp" presStyleCnt="0"/>
      <dgm:spPr/>
    </dgm:pt>
    <dgm:pt modelId="{ABED941D-FA17-46C7-868C-0713C2DEF887}" type="pres">
      <dgm:prSet presAssocID="{77CB8BEB-0B79-42B0-920E-99976BD955E8}" presName="composite" presStyleCnt="0"/>
      <dgm:spPr/>
    </dgm:pt>
    <dgm:pt modelId="{8FA939E4-A16A-4773-B5BE-EAE52FA743AC}" type="pres">
      <dgm:prSet presAssocID="{77CB8BEB-0B79-42B0-920E-99976BD955E8}" presName="parentText" presStyleLbl="alignNode1" presStyleIdx="1" presStyleCnt="3">
        <dgm:presLayoutVars>
          <dgm:chMax val="1"/>
          <dgm:bulletEnabled val="1"/>
        </dgm:presLayoutVars>
      </dgm:prSet>
      <dgm:spPr/>
      <dgm:t>
        <a:bodyPr/>
        <a:lstStyle/>
        <a:p>
          <a:endParaRPr lang="tr-TR"/>
        </a:p>
      </dgm:t>
    </dgm:pt>
    <dgm:pt modelId="{56A004BB-794C-4BB4-B019-A0781F343B6B}" type="pres">
      <dgm:prSet presAssocID="{77CB8BEB-0B79-42B0-920E-99976BD955E8}" presName="descendantText" presStyleLbl="alignAcc1" presStyleIdx="1" presStyleCnt="3">
        <dgm:presLayoutVars>
          <dgm:bulletEnabled val="1"/>
        </dgm:presLayoutVars>
      </dgm:prSet>
      <dgm:spPr/>
      <dgm:t>
        <a:bodyPr/>
        <a:lstStyle/>
        <a:p>
          <a:endParaRPr lang="tr-TR"/>
        </a:p>
      </dgm:t>
    </dgm:pt>
    <dgm:pt modelId="{2111FCA9-DD94-4850-A39A-E3467624719F}" type="pres">
      <dgm:prSet presAssocID="{F598D571-0578-4C3E-B4C5-F13B42EE8D12}" presName="sp" presStyleCnt="0"/>
      <dgm:spPr/>
    </dgm:pt>
    <dgm:pt modelId="{899B81B3-678B-4F8D-B16F-D7F012A47D21}" type="pres">
      <dgm:prSet presAssocID="{E6EA1B56-9A19-4B75-8D40-0FAF888C4487}" presName="composite" presStyleCnt="0"/>
      <dgm:spPr/>
    </dgm:pt>
    <dgm:pt modelId="{6EF3DC24-149F-4EBA-A88C-467746DA7A31}" type="pres">
      <dgm:prSet presAssocID="{E6EA1B56-9A19-4B75-8D40-0FAF888C4487}" presName="parentText" presStyleLbl="alignNode1" presStyleIdx="2" presStyleCnt="3" custLinFactNeighborY="1401">
        <dgm:presLayoutVars>
          <dgm:chMax val="1"/>
          <dgm:bulletEnabled val="1"/>
        </dgm:presLayoutVars>
      </dgm:prSet>
      <dgm:spPr/>
      <dgm:t>
        <a:bodyPr/>
        <a:lstStyle/>
        <a:p>
          <a:endParaRPr lang="tr-TR"/>
        </a:p>
      </dgm:t>
    </dgm:pt>
    <dgm:pt modelId="{B549ADF6-4B7B-4BC7-B8D1-FCA6DB8A10FF}" type="pres">
      <dgm:prSet presAssocID="{E6EA1B56-9A19-4B75-8D40-0FAF888C4487}" presName="descendantText" presStyleLbl="alignAcc1" presStyleIdx="2" presStyleCnt="3">
        <dgm:presLayoutVars>
          <dgm:bulletEnabled val="1"/>
        </dgm:presLayoutVars>
      </dgm:prSet>
      <dgm:spPr/>
      <dgm:t>
        <a:bodyPr/>
        <a:lstStyle/>
        <a:p>
          <a:endParaRPr lang="tr-TR"/>
        </a:p>
      </dgm:t>
    </dgm:pt>
  </dgm:ptLst>
  <dgm:cxnLst>
    <dgm:cxn modelId="{465B5F00-6902-42F7-9E6A-0FF55F20C8DD}" srcId="{17BF75F6-A2D8-4D04-A7EF-5EAD82D19534}" destId="{64C6AFF5-CB01-4F91-B35C-62B423C8ACE0}" srcOrd="0" destOrd="0" parTransId="{B242555B-993D-418C-B30B-89BA4E561C88}" sibTransId="{8CF223E4-CADE-48D7-B286-545D77D8C99B}"/>
    <dgm:cxn modelId="{92BB52F2-2894-4BE2-A574-BE9C74D660A3}" srcId="{17BF75F6-A2D8-4D04-A7EF-5EAD82D19534}" destId="{E6EA1B56-9A19-4B75-8D40-0FAF888C4487}" srcOrd="2" destOrd="0" parTransId="{B42223B9-D5A2-4EDE-8D84-16766E101BD3}" sibTransId="{766267B3-CB85-4A4A-A9A6-1CDD8BD2FFA3}"/>
    <dgm:cxn modelId="{9422E3D7-177E-4B72-9A4D-BB8479868BAD}" type="presOf" srcId="{087B71E9-C4D9-4AD9-A5B5-DB4391589B24}" destId="{56A004BB-794C-4BB4-B019-A0781F343B6B}" srcOrd="0" destOrd="0" presId="urn:microsoft.com/office/officeart/2005/8/layout/chevron2"/>
    <dgm:cxn modelId="{BAEC41D1-BAAA-4364-AEDA-B7C2CD627FD8}" srcId="{17BF75F6-A2D8-4D04-A7EF-5EAD82D19534}" destId="{77CB8BEB-0B79-42B0-920E-99976BD955E8}" srcOrd="1" destOrd="0" parTransId="{77FD3BBB-AC70-4C59-AF54-BEA9FED9F936}" sibTransId="{F598D571-0578-4C3E-B4C5-F13B42EE8D12}"/>
    <dgm:cxn modelId="{5845F875-FCEE-4BEF-9E91-BD565F0F2DC6}" type="presOf" srcId="{BC621288-AD13-43A6-96EF-41564B604884}" destId="{5A09B2D1-B5C8-4DE1-80D9-F2BB2EB4F0E6}" srcOrd="0" destOrd="0" presId="urn:microsoft.com/office/officeart/2005/8/layout/chevron2"/>
    <dgm:cxn modelId="{4EF0357D-856F-47BD-9ED0-A0C00C3FE8C1}" type="presOf" srcId="{77CB8BEB-0B79-42B0-920E-99976BD955E8}" destId="{8FA939E4-A16A-4773-B5BE-EAE52FA743AC}" srcOrd="0" destOrd="0" presId="urn:microsoft.com/office/officeart/2005/8/layout/chevron2"/>
    <dgm:cxn modelId="{6FF4D83A-D6F7-4CD7-96CA-962AB3A2EBA3}" srcId="{77CB8BEB-0B79-42B0-920E-99976BD955E8}" destId="{087B71E9-C4D9-4AD9-A5B5-DB4391589B24}" srcOrd="0" destOrd="0" parTransId="{1D91BD57-52EB-4768-BEFB-67D34A6DB49A}" sibTransId="{92909C2C-95C9-4B98-8CD7-A7A554233DD6}"/>
    <dgm:cxn modelId="{AC7BED01-FBBA-481F-B825-D1CBEF73BF67}" type="presOf" srcId="{075A309B-5219-4F00-B236-4EEE41CD60DC}" destId="{B549ADF6-4B7B-4BC7-B8D1-FCA6DB8A10FF}" srcOrd="0" destOrd="0" presId="urn:microsoft.com/office/officeart/2005/8/layout/chevron2"/>
    <dgm:cxn modelId="{6AEEFCD0-5908-4E07-9EDA-1708BA5F486C}" type="presOf" srcId="{E6EA1B56-9A19-4B75-8D40-0FAF888C4487}" destId="{6EF3DC24-149F-4EBA-A88C-467746DA7A31}" srcOrd="0" destOrd="0" presId="urn:microsoft.com/office/officeart/2005/8/layout/chevron2"/>
    <dgm:cxn modelId="{9FBEB14C-84FA-4D73-A932-2DC1190198F6}" srcId="{64C6AFF5-CB01-4F91-B35C-62B423C8ACE0}" destId="{BC621288-AD13-43A6-96EF-41564B604884}" srcOrd="0" destOrd="0" parTransId="{16756DCC-DC60-4757-900C-27FB2EE6BC02}" sibTransId="{BF4DA8BE-519A-4351-955E-67FE9F8E06C1}"/>
    <dgm:cxn modelId="{1A9965D7-EAD0-4CEA-A099-A3D1D2DA121B}" type="presOf" srcId="{64C6AFF5-CB01-4F91-B35C-62B423C8ACE0}" destId="{6EA6D43C-8337-4347-A9A2-F34FE2BB4976}" srcOrd="0" destOrd="0" presId="urn:microsoft.com/office/officeart/2005/8/layout/chevron2"/>
    <dgm:cxn modelId="{61C74A77-9A12-43EC-A1C2-032CE6FD3961}" srcId="{E6EA1B56-9A19-4B75-8D40-0FAF888C4487}" destId="{075A309B-5219-4F00-B236-4EEE41CD60DC}" srcOrd="0" destOrd="0" parTransId="{78F0F9FE-44C2-4FBD-BA26-A9ACB7D873D2}" sibTransId="{F48CB102-D670-454F-98F2-D3A6061EA3A6}"/>
    <dgm:cxn modelId="{131A1757-EF1F-4FB6-8EB1-F3EF24FA219B}" type="presOf" srcId="{17BF75F6-A2D8-4D04-A7EF-5EAD82D19534}" destId="{6BC3EC50-AD87-418A-9A87-39952957E34B}" srcOrd="0" destOrd="0" presId="urn:microsoft.com/office/officeart/2005/8/layout/chevron2"/>
    <dgm:cxn modelId="{3A55A848-FEF4-487E-BDCE-5FBA894D34CD}" type="presParOf" srcId="{6BC3EC50-AD87-418A-9A87-39952957E34B}" destId="{C2AA8255-635F-4BCE-93CB-213821598E7E}" srcOrd="0" destOrd="0" presId="urn:microsoft.com/office/officeart/2005/8/layout/chevron2"/>
    <dgm:cxn modelId="{131258C1-0ED1-45C8-846E-B8CFED947E93}" type="presParOf" srcId="{C2AA8255-635F-4BCE-93CB-213821598E7E}" destId="{6EA6D43C-8337-4347-A9A2-F34FE2BB4976}" srcOrd="0" destOrd="0" presId="urn:microsoft.com/office/officeart/2005/8/layout/chevron2"/>
    <dgm:cxn modelId="{363DE761-4121-464F-B1BB-95A751BB54D3}" type="presParOf" srcId="{C2AA8255-635F-4BCE-93CB-213821598E7E}" destId="{5A09B2D1-B5C8-4DE1-80D9-F2BB2EB4F0E6}" srcOrd="1" destOrd="0" presId="urn:microsoft.com/office/officeart/2005/8/layout/chevron2"/>
    <dgm:cxn modelId="{CFEED772-AB83-4353-9D75-764A3B475F9C}" type="presParOf" srcId="{6BC3EC50-AD87-418A-9A87-39952957E34B}" destId="{4D7C49B5-C505-467F-B0F0-430F55061C01}" srcOrd="1" destOrd="0" presId="urn:microsoft.com/office/officeart/2005/8/layout/chevron2"/>
    <dgm:cxn modelId="{6F44045C-47F3-48FB-98A3-74D9E6E32F86}" type="presParOf" srcId="{6BC3EC50-AD87-418A-9A87-39952957E34B}" destId="{ABED941D-FA17-46C7-868C-0713C2DEF887}" srcOrd="2" destOrd="0" presId="urn:microsoft.com/office/officeart/2005/8/layout/chevron2"/>
    <dgm:cxn modelId="{C01547DD-62D8-4252-B52C-716FDC8FD950}" type="presParOf" srcId="{ABED941D-FA17-46C7-868C-0713C2DEF887}" destId="{8FA939E4-A16A-4773-B5BE-EAE52FA743AC}" srcOrd="0" destOrd="0" presId="urn:microsoft.com/office/officeart/2005/8/layout/chevron2"/>
    <dgm:cxn modelId="{AE8A5BDD-6C6C-468A-B0F2-CFEA172784BB}" type="presParOf" srcId="{ABED941D-FA17-46C7-868C-0713C2DEF887}" destId="{56A004BB-794C-4BB4-B019-A0781F343B6B}" srcOrd="1" destOrd="0" presId="urn:microsoft.com/office/officeart/2005/8/layout/chevron2"/>
    <dgm:cxn modelId="{397F896F-B759-47AA-B82B-231043A1FD52}" type="presParOf" srcId="{6BC3EC50-AD87-418A-9A87-39952957E34B}" destId="{2111FCA9-DD94-4850-A39A-E3467624719F}" srcOrd="3" destOrd="0" presId="urn:microsoft.com/office/officeart/2005/8/layout/chevron2"/>
    <dgm:cxn modelId="{3AD5FA32-0058-432C-91F9-2303BB59435C}" type="presParOf" srcId="{6BC3EC50-AD87-418A-9A87-39952957E34B}" destId="{899B81B3-678B-4F8D-B16F-D7F012A47D21}" srcOrd="4" destOrd="0" presId="urn:microsoft.com/office/officeart/2005/8/layout/chevron2"/>
    <dgm:cxn modelId="{8F244B6F-9448-40AD-8318-C4D0FA1A6B18}" type="presParOf" srcId="{899B81B3-678B-4F8D-B16F-D7F012A47D21}" destId="{6EF3DC24-149F-4EBA-A88C-467746DA7A31}" srcOrd="0" destOrd="0" presId="urn:microsoft.com/office/officeart/2005/8/layout/chevron2"/>
    <dgm:cxn modelId="{B221B846-6E2A-4679-8D8A-BD213370328B}" type="presParOf" srcId="{899B81B3-678B-4F8D-B16F-D7F012A47D21}" destId="{B549ADF6-4B7B-4BC7-B8D1-FCA6DB8A10FF}" srcOrd="1" destOrd="0" presId="urn:microsoft.com/office/officeart/2005/8/layout/chevron2"/>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7BF75F6-A2D8-4D04-A7EF-5EAD82D19534}"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tr-TR"/>
        </a:p>
      </dgm:t>
    </dgm:pt>
    <dgm:pt modelId="{64C6AFF5-CB01-4F91-B35C-62B423C8ACE0}">
      <dgm:prSet phldrT="[Metin]"/>
      <dgm:spPr/>
      <dgm:t>
        <a:bodyPr/>
        <a:lstStyle/>
        <a:p>
          <a:r>
            <a:rPr lang="tr-TR" dirty="0" smtClean="0"/>
            <a:t>8</a:t>
          </a:r>
          <a:endParaRPr lang="tr-TR" dirty="0"/>
        </a:p>
      </dgm:t>
    </dgm:pt>
    <dgm:pt modelId="{B242555B-993D-418C-B30B-89BA4E561C88}" type="parTrans" cxnId="{465B5F00-6902-42F7-9E6A-0FF55F20C8DD}">
      <dgm:prSet/>
      <dgm:spPr/>
      <dgm:t>
        <a:bodyPr/>
        <a:lstStyle/>
        <a:p>
          <a:endParaRPr lang="tr-TR"/>
        </a:p>
      </dgm:t>
    </dgm:pt>
    <dgm:pt modelId="{8CF223E4-CADE-48D7-B286-545D77D8C99B}" type="sibTrans" cxnId="{465B5F00-6902-42F7-9E6A-0FF55F20C8DD}">
      <dgm:prSet/>
      <dgm:spPr/>
      <dgm:t>
        <a:bodyPr/>
        <a:lstStyle/>
        <a:p>
          <a:endParaRPr lang="tr-TR"/>
        </a:p>
      </dgm:t>
    </dgm:pt>
    <dgm:pt modelId="{BC621288-AD13-43A6-96EF-41564B604884}">
      <dgm:prSet phldrT="[Metin]"/>
      <dgm:spPr/>
      <dgm:t>
        <a:bodyPr/>
        <a:lstStyle/>
        <a:p>
          <a:r>
            <a:rPr lang="tr-TR" dirty="0" smtClean="0"/>
            <a:t>Engelli Öğrenci Birimi Eğitim Öğretim Yılı Başı İş Akış Süreci</a:t>
          </a:r>
          <a:endParaRPr lang="tr-TR" dirty="0"/>
        </a:p>
      </dgm:t>
    </dgm:pt>
    <dgm:pt modelId="{16756DCC-DC60-4757-900C-27FB2EE6BC02}" type="parTrans" cxnId="{9FBEB14C-84FA-4D73-A932-2DC1190198F6}">
      <dgm:prSet/>
      <dgm:spPr/>
      <dgm:t>
        <a:bodyPr/>
        <a:lstStyle/>
        <a:p>
          <a:endParaRPr lang="tr-TR"/>
        </a:p>
      </dgm:t>
    </dgm:pt>
    <dgm:pt modelId="{BF4DA8BE-519A-4351-955E-67FE9F8E06C1}" type="sibTrans" cxnId="{9FBEB14C-84FA-4D73-A932-2DC1190198F6}">
      <dgm:prSet/>
      <dgm:spPr/>
      <dgm:t>
        <a:bodyPr/>
        <a:lstStyle/>
        <a:p>
          <a:endParaRPr lang="tr-TR"/>
        </a:p>
      </dgm:t>
    </dgm:pt>
    <dgm:pt modelId="{77CB8BEB-0B79-42B0-920E-99976BD955E8}">
      <dgm:prSet phldrT="[Metin]"/>
      <dgm:spPr/>
      <dgm:t>
        <a:bodyPr/>
        <a:lstStyle/>
        <a:p>
          <a:r>
            <a:rPr lang="tr-TR" dirty="0" smtClean="0"/>
            <a:t>9</a:t>
          </a:r>
          <a:endParaRPr lang="tr-TR" dirty="0"/>
        </a:p>
      </dgm:t>
    </dgm:pt>
    <dgm:pt modelId="{77FD3BBB-AC70-4C59-AF54-BEA9FED9F936}" type="parTrans" cxnId="{BAEC41D1-BAAA-4364-AEDA-B7C2CD627FD8}">
      <dgm:prSet/>
      <dgm:spPr/>
      <dgm:t>
        <a:bodyPr/>
        <a:lstStyle/>
        <a:p>
          <a:endParaRPr lang="tr-TR"/>
        </a:p>
      </dgm:t>
    </dgm:pt>
    <dgm:pt modelId="{F598D571-0578-4C3E-B4C5-F13B42EE8D12}" type="sibTrans" cxnId="{BAEC41D1-BAAA-4364-AEDA-B7C2CD627FD8}">
      <dgm:prSet/>
      <dgm:spPr/>
      <dgm:t>
        <a:bodyPr/>
        <a:lstStyle/>
        <a:p>
          <a:endParaRPr lang="tr-TR"/>
        </a:p>
      </dgm:t>
    </dgm:pt>
    <dgm:pt modelId="{087B71E9-C4D9-4AD9-A5B5-DB4391589B24}">
      <dgm:prSet phldrT="[Metin]"/>
      <dgm:spPr/>
      <dgm:t>
        <a:bodyPr/>
        <a:lstStyle/>
        <a:p>
          <a:r>
            <a:rPr lang="tr-TR" dirty="0" smtClean="0"/>
            <a:t>Engelli Öğrenci Birimi Hizmetleri</a:t>
          </a:r>
          <a:endParaRPr lang="tr-TR" dirty="0"/>
        </a:p>
      </dgm:t>
    </dgm:pt>
    <dgm:pt modelId="{1D91BD57-52EB-4768-BEFB-67D34A6DB49A}" type="parTrans" cxnId="{6FF4D83A-D6F7-4CD7-96CA-962AB3A2EBA3}">
      <dgm:prSet/>
      <dgm:spPr/>
      <dgm:t>
        <a:bodyPr/>
        <a:lstStyle/>
        <a:p>
          <a:endParaRPr lang="tr-TR"/>
        </a:p>
      </dgm:t>
    </dgm:pt>
    <dgm:pt modelId="{92909C2C-95C9-4B98-8CD7-A7A554233DD6}" type="sibTrans" cxnId="{6FF4D83A-D6F7-4CD7-96CA-962AB3A2EBA3}">
      <dgm:prSet/>
      <dgm:spPr/>
      <dgm:t>
        <a:bodyPr/>
        <a:lstStyle/>
        <a:p>
          <a:endParaRPr lang="tr-TR"/>
        </a:p>
      </dgm:t>
    </dgm:pt>
    <dgm:pt modelId="{E6EA1B56-9A19-4B75-8D40-0FAF888C4487}">
      <dgm:prSet phldrT="[Metin]"/>
      <dgm:spPr/>
      <dgm:t>
        <a:bodyPr/>
        <a:lstStyle/>
        <a:p>
          <a:r>
            <a:rPr lang="tr-TR" dirty="0" smtClean="0"/>
            <a:t>10</a:t>
          </a:r>
          <a:endParaRPr lang="tr-TR" dirty="0"/>
        </a:p>
      </dgm:t>
    </dgm:pt>
    <dgm:pt modelId="{B42223B9-D5A2-4EDE-8D84-16766E101BD3}" type="parTrans" cxnId="{92BB52F2-2894-4BE2-A574-BE9C74D660A3}">
      <dgm:prSet/>
      <dgm:spPr/>
      <dgm:t>
        <a:bodyPr/>
        <a:lstStyle/>
        <a:p>
          <a:endParaRPr lang="tr-TR"/>
        </a:p>
      </dgm:t>
    </dgm:pt>
    <dgm:pt modelId="{766267B3-CB85-4A4A-A9A6-1CDD8BD2FFA3}" type="sibTrans" cxnId="{92BB52F2-2894-4BE2-A574-BE9C74D660A3}">
      <dgm:prSet/>
      <dgm:spPr/>
      <dgm:t>
        <a:bodyPr/>
        <a:lstStyle/>
        <a:p>
          <a:endParaRPr lang="tr-TR"/>
        </a:p>
      </dgm:t>
    </dgm:pt>
    <dgm:pt modelId="{075A309B-5219-4F00-B236-4EEE41CD60DC}">
      <dgm:prSet phldrT="[Metin]"/>
      <dgm:spPr/>
      <dgm:t>
        <a:bodyPr/>
        <a:lstStyle/>
        <a:p>
          <a:r>
            <a:rPr lang="tr-TR" dirty="0" smtClean="0"/>
            <a:t>Değişim Programları Kredi Ve Yurtlar</a:t>
          </a:r>
          <a:endParaRPr lang="tr-TR" dirty="0"/>
        </a:p>
      </dgm:t>
    </dgm:pt>
    <dgm:pt modelId="{78F0F9FE-44C2-4FBD-BA26-A9ACB7D873D2}" type="parTrans" cxnId="{61C74A77-9A12-43EC-A1C2-032CE6FD3961}">
      <dgm:prSet/>
      <dgm:spPr/>
      <dgm:t>
        <a:bodyPr/>
        <a:lstStyle/>
        <a:p>
          <a:endParaRPr lang="tr-TR"/>
        </a:p>
      </dgm:t>
    </dgm:pt>
    <dgm:pt modelId="{F48CB102-D670-454F-98F2-D3A6061EA3A6}" type="sibTrans" cxnId="{61C74A77-9A12-43EC-A1C2-032CE6FD3961}">
      <dgm:prSet/>
      <dgm:spPr/>
      <dgm:t>
        <a:bodyPr/>
        <a:lstStyle/>
        <a:p>
          <a:endParaRPr lang="tr-TR"/>
        </a:p>
      </dgm:t>
    </dgm:pt>
    <dgm:pt modelId="{6BC3EC50-AD87-418A-9A87-39952957E34B}" type="pres">
      <dgm:prSet presAssocID="{17BF75F6-A2D8-4D04-A7EF-5EAD82D19534}" presName="linearFlow" presStyleCnt="0">
        <dgm:presLayoutVars>
          <dgm:dir/>
          <dgm:animLvl val="lvl"/>
          <dgm:resizeHandles val="exact"/>
        </dgm:presLayoutVars>
      </dgm:prSet>
      <dgm:spPr/>
      <dgm:t>
        <a:bodyPr/>
        <a:lstStyle/>
        <a:p>
          <a:endParaRPr lang="tr-TR"/>
        </a:p>
      </dgm:t>
    </dgm:pt>
    <dgm:pt modelId="{C2AA8255-635F-4BCE-93CB-213821598E7E}" type="pres">
      <dgm:prSet presAssocID="{64C6AFF5-CB01-4F91-B35C-62B423C8ACE0}" presName="composite" presStyleCnt="0"/>
      <dgm:spPr/>
    </dgm:pt>
    <dgm:pt modelId="{6EA6D43C-8337-4347-A9A2-F34FE2BB4976}" type="pres">
      <dgm:prSet presAssocID="{64C6AFF5-CB01-4F91-B35C-62B423C8ACE0}" presName="parentText" presStyleLbl="alignNode1" presStyleIdx="0" presStyleCnt="3" custLinFactY="-44839" custLinFactNeighborX="0" custLinFactNeighborY="-100000">
        <dgm:presLayoutVars>
          <dgm:chMax val="1"/>
          <dgm:bulletEnabled val="1"/>
        </dgm:presLayoutVars>
      </dgm:prSet>
      <dgm:spPr/>
      <dgm:t>
        <a:bodyPr/>
        <a:lstStyle/>
        <a:p>
          <a:endParaRPr lang="tr-TR"/>
        </a:p>
      </dgm:t>
    </dgm:pt>
    <dgm:pt modelId="{5A09B2D1-B5C8-4DE1-80D9-F2BB2EB4F0E6}" type="pres">
      <dgm:prSet presAssocID="{64C6AFF5-CB01-4F91-B35C-62B423C8ACE0}" presName="descendantText" presStyleLbl="alignAcc1" presStyleIdx="0" presStyleCnt="3">
        <dgm:presLayoutVars>
          <dgm:bulletEnabled val="1"/>
        </dgm:presLayoutVars>
      </dgm:prSet>
      <dgm:spPr/>
      <dgm:t>
        <a:bodyPr/>
        <a:lstStyle/>
        <a:p>
          <a:endParaRPr lang="tr-TR"/>
        </a:p>
      </dgm:t>
    </dgm:pt>
    <dgm:pt modelId="{4D7C49B5-C505-467F-B0F0-430F55061C01}" type="pres">
      <dgm:prSet presAssocID="{8CF223E4-CADE-48D7-B286-545D77D8C99B}" presName="sp" presStyleCnt="0"/>
      <dgm:spPr/>
    </dgm:pt>
    <dgm:pt modelId="{ABED941D-FA17-46C7-868C-0713C2DEF887}" type="pres">
      <dgm:prSet presAssocID="{77CB8BEB-0B79-42B0-920E-99976BD955E8}" presName="composite" presStyleCnt="0"/>
      <dgm:spPr/>
    </dgm:pt>
    <dgm:pt modelId="{8FA939E4-A16A-4773-B5BE-EAE52FA743AC}" type="pres">
      <dgm:prSet presAssocID="{77CB8BEB-0B79-42B0-920E-99976BD955E8}" presName="parentText" presStyleLbl="alignNode1" presStyleIdx="1" presStyleCnt="3">
        <dgm:presLayoutVars>
          <dgm:chMax val="1"/>
          <dgm:bulletEnabled val="1"/>
        </dgm:presLayoutVars>
      </dgm:prSet>
      <dgm:spPr/>
      <dgm:t>
        <a:bodyPr/>
        <a:lstStyle/>
        <a:p>
          <a:endParaRPr lang="tr-TR"/>
        </a:p>
      </dgm:t>
    </dgm:pt>
    <dgm:pt modelId="{56A004BB-794C-4BB4-B019-A0781F343B6B}" type="pres">
      <dgm:prSet presAssocID="{77CB8BEB-0B79-42B0-920E-99976BD955E8}" presName="descendantText" presStyleLbl="alignAcc1" presStyleIdx="1" presStyleCnt="3">
        <dgm:presLayoutVars>
          <dgm:bulletEnabled val="1"/>
        </dgm:presLayoutVars>
      </dgm:prSet>
      <dgm:spPr/>
      <dgm:t>
        <a:bodyPr/>
        <a:lstStyle/>
        <a:p>
          <a:endParaRPr lang="tr-TR"/>
        </a:p>
      </dgm:t>
    </dgm:pt>
    <dgm:pt modelId="{2111FCA9-DD94-4850-A39A-E3467624719F}" type="pres">
      <dgm:prSet presAssocID="{F598D571-0578-4C3E-B4C5-F13B42EE8D12}" presName="sp" presStyleCnt="0"/>
      <dgm:spPr/>
    </dgm:pt>
    <dgm:pt modelId="{899B81B3-678B-4F8D-B16F-D7F012A47D21}" type="pres">
      <dgm:prSet presAssocID="{E6EA1B56-9A19-4B75-8D40-0FAF888C4487}" presName="composite" presStyleCnt="0"/>
      <dgm:spPr/>
    </dgm:pt>
    <dgm:pt modelId="{6EF3DC24-149F-4EBA-A88C-467746DA7A31}" type="pres">
      <dgm:prSet presAssocID="{E6EA1B56-9A19-4B75-8D40-0FAF888C4487}" presName="parentText" presStyleLbl="alignNode1" presStyleIdx="2" presStyleCnt="3" custLinFactX="-100000" custLinFactY="100000" custLinFactNeighborX="-102013" custLinFactNeighborY="121706">
        <dgm:presLayoutVars>
          <dgm:chMax val="1"/>
          <dgm:bulletEnabled val="1"/>
        </dgm:presLayoutVars>
      </dgm:prSet>
      <dgm:spPr/>
      <dgm:t>
        <a:bodyPr/>
        <a:lstStyle/>
        <a:p>
          <a:endParaRPr lang="tr-TR"/>
        </a:p>
      </dgm:t>
    </dgm:pt>
    <dgm:pt modelId="{B549ADF6-4B7B-4BC7-B8D1-FCA6DB8A10FF}" type="pres">
      <dgm:prSet presAssocID="{E6EA1B56-9A19-4B75-8D40-0FAF888C4487}" presName="descendantText" presStyleLbl="alignAcc1" presStyleIdx="2" presStyleCnt="3">
        <dgm:presLayoutVars>
          <dgm:bulletEnabled val="1"/>
        </dgm:presLayoutVars>
      </dgm:prSet>
      <dgm:spPr/>
      <dgm:t>
        <a:bodyPr/>
        <a:lstStyle/>
        <a:p>
          <a:endParaRPr lang="tr-TR"/>
        </a:p>
      </dgm:t>
    </dgm:pt>
  </dgm:ptLst>
  <dgm:cxnLst>
    <dgm:cxn modelId="{465B5F00-6902-42F7-9E6A-0FF55F20C8DD}" srcId="{17BF75F6-A2D8-4D04-A7EF-5EAD82D19534}" destId="{64C6AFF5-CB01-4F91-B35C-62B423C8ACE0}" srcOrd="0" destOrd="0" parTransId="{B242555B-993D-418C-B30B-89BA4E561C88}" sibTransId="{8CF223E4-CADE-48D7-B286-545D77D8C99B}"/>
    <dgm:cxn modelId="{92BB52F2-2894-4BE2-A574-BE9C74D660A3}" srcId="{17BF75F6-A2D8-4D04-A7EF-5EAD82D19534}" destId="{E6EA1B56-9A19-4B75-8D40-0FAF888C4487}" srcOrd="2" destOrd="0" parTransId="{B42223B9-D5A2-4EDE-8D84-16766E101BD3}" sibTransId="{766267B3-CB85-4A4A-A9A6-1CDD8BD2FFA3}"/>
    <dgm:cxn modelId="{9422E3D7-177E-4B72-9A4D-BB8479868BAD}" type="presOf" srcId="{087B71E9-C4D9-4AD9-A5B5-DB4391589B24}" destId="{56A004BB-794C-4BB4-B019-A0781F343B6B}" srcOrd="0" destOrd="0" presId="urn:microsoft.com/office/officeart/2005/8/layout/chevron2"/>
    <dgm:cxn modelId="{BAEC41D1-BAAA-4364-AEDA-B7C2CD627FD8}" srcId="{17BF75F6-A2D8-4D04-A7EF-5EAD82D19534}" destId="{77CB8BEB-0B79-42B0-920E-99976BD955E8}" srcOrd="1" destOrd="0" parTransId="{77FD3BBB-AC70-4C59-AF54-BEA9FED9F936}" sibTransId="{F598D571-0578-4C3E-B4C5-F13B42EE8D12}"/>
    <dgm:cxn modelId="{5845F875-FCEE-4BEF-9E91-BD565F0F2DC6}" type="presOf" srcId="{BC621288-AD13-43A6-96EF-41564B604884}" destId="{5A09B2D1-B5C8-4DE1-80D9-F2BB2EB4F0E6}" srcOrd="0" destOrd="0" presId="urn:microsoft.com/office/officeart/2005/8/layout/chevron2"/>
    <dgm:cxn modelId="{4EF0357D-856F-47BD-9ED0-A0C00C3FE8C1}" type="presOf" srcId="{77CB8BEB-0B79-42B0-920E-99976BD955E8}" destId="{8FA939E4-A16A-4773-B5BE-EAE52FA743AC}" srcOrd="0" destOrd="0" presId="urn:microsoft.com/office/officeart/2005/8/layout/chevron2"/>
    <dgm:cxn modelId="{6FF4D83A-D6F7-4CD7-96CA-962AB3A2EBA3}" srcId="{77CB8BEB-0B79-42B0-920E-99976BD955E8}" destId="{087B71E9-C4D9-4AD9-A5B5-DB4391589B24}" srcOrd="0" destOrd="0" parTransId="{1D91BD57-52EB-4768-BEFB-67D34A6DB49A}" sibTransId="{92909C2C-95C9-4B98-8CD7-A7A554233DD6}"/>
    <dgm:cxn modelId="{AC7BED01-FBBA-481F-B825-D1CBEF73BF67}" type="presOf" srcId="{075A309B-5219-4F00-B236-4EEE41CD60DC}" destId="{B549ADF6-4B7B-4BC7-B8D1-FCA6DB8A10FF}" srcOrd="0" destOrd="0" presId="urn:microsoft.com/office/officeart/2005/8/layout/chevron2"/>
    <dgm:cxn modelId="{6AEEFCD0-5908-4E07-9EDA-1708BA5F486C}" type="presOf" srcId="{E6EA1B56-9A19-4B75-8D40-0FAF888C4487}" destId="{6EF3DC24-149F-4EBA-A88C-467746DA7A31}" srcOrd="0" destOrd="0" presId="urn:microsoft.com/office/officeart/2005/8/layout/chevron2"/>
    <dgm:cxn modelId="{9FBEB14C-84FA-4D73-A932-2DC1190198F6}" srcId="{64C6AFF5-CB01-4F91-B35C-62B423C8ACE0}" destId="{BC621288-AD13-43A6-96EF-41564B604884}" srcOrd="0" destOrd="0" parTransId="{16756DCC-DC60-4757-900C-27FB2EE6BC02}" sibTransId="{BF4DA8BE-519A-4351-955E-67FE9F8E06C1}"/>
    <dgm:cxn modelId="{1A9965D7-EAD0-4CEA-A099-A3D1D2DA121B}" type="presOf" srcId="{64C6AFF5-CB01-4F91-B35C-62B423C8ACE0}" destId="{6EA6D43C-8337-4347-A9A2-F34FE2BB4976}" srcOrd="0" destOrd="0" presId="urn:microsoft.com/office/officeart/2005/8/layout/chevron2"/>
    <dgm:cxn modelId="{61C74A77-9A12-43EC-A1C2-032CE6FD3961}" srcId="{E6EA1B56-9A19-4B75-8D40-0FAF888C4487}" destId="{075A309B-5219-4F00-B236-4EEE41CD60DC}" srcOrd="0" destOrd="0" parTransId="{78F0F9FE-44C2-4FBD-BA26-A9ACB7D873D2}" sibTransId="{F48CB102-D670-454F-98F2-D3A6061EA3A6}"/>
    <dgm:cxn modelId="{131A1757-EF1F-4FB6-8EB1-F3EF24FA219B}" type="presOf" srcId="{17BF75F6-A2D8-4D04-A7EF-5EAD82D19534}" destId="{6BC3EC50-AD87-418A-9A87-39952957E34B}" srcOrd="0" destOrd="0" presId="urn:microsoft.com/office/officeart/2005/8/layout/chevron2"/>
    <dgm:cxn modelId="{3A55A848-FEF4-487E-BDCE-5FBA894D34CD}" type="presParOf" srcId="{6BC3EC50-AD87-418A-9A87-39952957E34B}" destId="{C2AA8255-635F-4BCE-93CB-213821598E7E}" srcOrd="0" destOrd="0" presId="urn:microsoft.com/office/officeart/2005/8/layout/chevron2"/>
    <dgm:cxn modelId="{131258C1-0ED1-45C8-846E-B8CFED947E93}" type="presParOf" srcId="{C2AA8255-635F-4BCE-93CB-213821598E7E}" destId="{6EA6D43C-8337-4347-A9A2-F34FE2BB4976}" srcOrd="0" destOrd="0" presId="urn:microsoft.com/office/officeart/2005/8/layout/chevron2"/>
    <dgm:cxn modelId="{363DE761-4121-464F-B1BB-95A751BB54D3}" type="presParOf" srcId="{C2AA8255-635F-4BCE-93CB-213821598E7E}" destId="{5A09B2D1-B5C8-4DE1-80D9-F2BB2EB4F0E6}" srcOrd="1" destOrd="0" presId="urn:microsoft.com/office/officeart/2005/8/layout/chevron2"/>
    <dgm:cxn modelId="{CFEED772-AB83-4353-9D75-764A3B475F9C}" type="presParOf" srcId="{6BC3EC50-AD87-418A-9A87-39952957E34B}" destId="{4D7C49B5-C505-467F-B0F0-430F55061C01}" srcOrd="1" destOrd="0" presId="urn:microsoft.com/office/officeart/2005/8/layout/chevron2"/>
    <dgm:cxn modelId="{6F44045C-47F3-48FB-98A3-74D9E6E32F86}" type="presParOf" srcId="{6BC3EC50-AD87-418A-9A87-39952957E34B}" destId="{ABED941D-FA17-46C7-868C-0713C2DEF887}" srcOrd="2" destOrd="0" presId="urn:microsoft.com/office/officeart/2005/8/layout/chevron2"/>
    <dgm:cxn modelId="{C01547DD-62D8-4252-B52C-716FDC8FD950}" type="presParOf" srcId="{ABED941D-FA17-46C7-868C-0713C2DEF887}" destId="{8FA939E4-A16A-4773-B5BE-EAE52FA743AC}" srcOrd="0" destOrd="0" presId="urn:microsoft.com/office/officeart/2005/8/layout/chevron2"/>
    <dgm:cxn modelId="{AE8A5BDD-6C6C-468A-B0F2-CFEA172784BB}" type="presParOf" srcId="{ABED941D-FA17-46C7-868C-0713C2DEF887}" destId="{56A004BB-794C-4BB4-B019-A0781F343B6B}" srcOrd="1" destOrd="0" presId="urn:microsoft.com/office/officeart/2005/8/layout/chevron2"/>
    <dgm:cxn modelId="{397F896F-B759-47AA-B82B-231043A1FD52}" type="presParOf" srcId="{6BC3EC50-AD87-418A-9A87-39952957E34B}" destId="{2111FCA9-DD94-4850-A39A-E3467624719F}" srcOrd="3" destOrd="0" presId="urn:microsoft.com/office/officeart/2005/8/layout/chevron2"/>
    <dgm:cxn modelId="{3AD5FA32-0058-432C-91F9-2303BB59435C}" type="presParOf" srcId="{6BC3EC50-AD87-418A-9A87-39952957E34B}" destId="{899B81B3-678B-4F8D-B16F-D7F012A47D21}" srcOrd="4" destOrd="0" presId="urn:microsoft.com/office/officeart/2005/8/layout/chevron2"/>
    <dgm:cxn modelId="{8F244B6F-9448-40AD-8318-C4D0FA1A6B18}" type="presParOf" srcId="{899B81B3-678B-4F8D-B16F-D7F012A47D21}" destId="{6EF3DC24-149F-4EBA-A88C-467746DA7A31}" srcOrd="0" destOrd="0" presId="urn:microsoft.com/office/officeart/2005/8/layout/chevron2"/>
    <dgm:cxn modelId="{B221B846-6E2A-4679-8D8A-BD213370328B}" type="presParOf" srcId="{899B81B3-678B-4F8D-B16F-D7F012A47D21}" destId="{B549ADF6-4B7B-4BC7-B8D1-FCA6DB8A10FF}" srcOrd="1" destOrd="0" presId="urn:microsoft.com/office/officeart/2005/8/layout/chevron2"/>
  </dgm:cxnLst>
  <dgm:bg/>
  <dgm:whole/>
  <dgm:extLst>
    <a:ext uri="http://schemas.microsoft.com/office/drawing/2008/diagram">
      <dsp:dataModelExt xmlns:dsp="http://schemas.microsoft.com/office/drawing/2008/diagram" relId="rId1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EEDD5F4-56E1-4561-9471-FD1F9C0F8D62}"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tr-TR"/>
        </a:p>
      </dgm:t>
    </dgm:pt>
    <dgm:pt modelId="{03FF429E-53A1-4B82-BE0D-8CF52F9C2AD0}">
      <dgm:prSet phldrT="[Metin]" custT="1"/>
      <dgm:spPr/>
      <dgm:t>
        <a:bodyPr/>
        <a:lstStyle/>
        <a:p>
          <a:r>
            <a:rPr lang="tr-TR" sz="800" dirty="0"/>
            <a:t>Yapılan görüşmeler sonrasında Engelli Öğrenci Biriminde dosya açılmasını isteyen öğrenci </a:t>
          </a:r>
          <a:r>
            <a:rPr lang="tr-TR" sz="800" dirty="0" err="1"/>
            <a:t>tahhütname</a:t>
          </a:r>
          <a:r>
            <a:rPr lang="tr-TR" sz="800" dirty="0"/>
            <a:t> formunu onaylar. Engelli Öğrenci Birimi Kayıt sistemine ad-</a:t>
          </a:r>
          <a:r>
            <a:rPr lang="tr-TR" sz="800" dirty="0" err="1"/>
            <a:t>soyad</a:t>
          </a:r>
          <a:r>
            <a:rPr lang="tr-TR" sz="800" dirty="0"/>
            <a:t>, fakülte/bölüm, engel tipi ve iletişim bilgileri ile kayıt edilir. </a:t>
          </a:r>
        </a:p>
      </dgm:t>
    </dgm:pt>
    <dgm:pt modelId="{0E2D512C-D9BD-4733-B828-2631ED96C527}" type="parTrans" cxnId="{7407D1DE-A04C-43DE-9DA4-68D9D16F5F97}">
      <dgm:prSet/>
      <dgm:spPr/>
      <dgm:t>
        <a:bodyPr/>
        <a:lstStyle/>
        <a:p>
          <a:endParaRPr lang="tr-TR" sz="1000"/>
        </a:p>
      </dgm:t>
    </dgm:pt>
    <dgm:pt modelId="{487B303F-4E89-4F57-A50F-27CD5BAD1E98}" type="sibTrans" cxnId="{7407D1DE-A04C-43DE-9DA4-68D9D16F5F97}">
      <dgm:prSet/>
      <dgm:spPr/>
      <dgm:t>
        <a:bodyPr/>
        <a:lstStyle/>
        <a:p>
          <a:endParaRPr lang="tr-TR" sz="1000"/>
        </a:p>
      </dgm:t>
    </dgm:pt>
    <dgm:pt modelId="{C139F60B-C17F-4CFF-9779-69DF1CB3D7B3}">
      <dgm:prSet phldrT="[Metin]" custT="1"/>
      <dgm:spPr/>
      <dgm:t>
        <a:bodyPr/>
        <a:lstStyle/>
        <a:p>
          <a:r>
            <a:rPr lang="tr-TR" sz="800"/>
            <a:t>Engelli Öğrenci Birimi+</a:t>
          </a:r>
          <a:br>
            <a:rPr lang="tr-TR" sz="800"/>
          </a:br>
          <a:r>
            <a:rPr lang="tr-TR" sz="800"/>
            <a:t>Öğrenci</a:t>
          </a:r>
        </a:p>
      </dgm:t>
    </dgm:pt>
    <dgm:pt modelId="{96703792-053F-4425-AA0E-82C3C59B49F4}" type="parTrans" cxnId="{5B588D43-FE76-4937-9B28-7F771269CDD6}">
      <dgm:prSet/>
      <dgm:spPr/>
      <dgm:t>
        <a:bodyPr/>
        <a:lstStyle/>
        <a:p>
          <a:endParaRPr lang="tr-TR" sz="1000"/>
        </a:p>
      </dgm:t>
    </dgm:pt>
    <dgm:pt modelId="{81190410-BED9-4FB6-AE28-F09BC7783D73}" type="sibTrans" cxnId="{5B588D43-FE76-4937-9B28-7F771269CDD6}">
      <dgm:prSet/>
      <dgm:spPr/>
      <dgm:t>
        <a:bodyPr/>
        <a:lstStyle/>
        <a:p>
          <a:endParaRPr lang="tr-TR" sz="1000"/>
        </a:p>
      </dgm:t>
    </dgm:pt>
    <dgm:pt modelId="{A6DF144B-5F5F-4ECC-A87A-87F9E68D98F0}">
      <dgm:prSet phldrT="[Metin]" custT="1"/>
      <dgm:spPr/>
      <dgm:t>
        <a:bodyPr/>
        <a:lstStyle/>
        <a:p>
          <a:r>
            <a:rPr lang="tr-TR" sz="800" dirty="0"/>
            <a:t>Öğrenci Dosyası+</a:t>
          </a:r>
          <a:br>
            <a:rPr lang="tr-TR" sz="800" dirty="0"/>
          </a:br>
          <a:r>
            <a:rPr lang="tr-TR" sz="800" dirty="0"/>
            <a:t>Taahhütname Formu</a:t>
          </a:r>
        </a:p>
      </dgm:t>
    </dgm:pt>
    <dgm:pt modelId="{DAD254D6-AEDF-4B2E-9AB8-0F49673B1076}" type="parTrans" cxnId="{EE3BFCC3-2E78-4CC7-BC7A-6B1268FCEAF0}">
      <dgm:prSet/>
      <dgm:spPr/>
      <dgm:t>
        <a:bodyPr/>
        <a:lstStyle/>
        <a:p>
          <a:endParaRPr lang="tr-TR" sz="1000"/>
        </a:p>
      </dgm:t>
    </dgm:pt>
    <dgm:pt modelId="{F0F81FB0-ACC9-447F-AD85-90931CF8887A}" type="sibTrans" cxnId="{EE3BFCC3-2E78-4CC7-BC7A-6B1268FCEAF0}">
      <dgm:prSet/>
      <dgm:spPr/>
      <dgm:t>
        <a:bodyPr/>
        <a:lstStyle/>
        <a:p>
          <a:endParaRPr lang="tr-TR" sz="1000"/>
        </a:p>
      </dgm:t>
    </dgm:pt>
    <dgm:pt modelId="{446D8092-D87A-43E9-AAB6-68F1BFCBD5E8}">
      <dgm:prSet phldrT="[Metin]" custT="1"/>
      <dgm:spPr/>
      <dgm:t>
        <a:bodyPr/>
        <a:lstStyle/>
        <a:p>
          <a:r>
            <a:rPr lang="tr-TR" sz="800" dirty="0"/>
            <a:t>Engelli Öğrencimizden kayıt esnasında güncel ‘Engellilik Sağlık Kurulu raporu’ istenir. Raporun bir fotokopisi alınarak öğrencinin dosyasına eklenir.</a:t>
          </a:r>
        </a:p>
      </dgm:t>
    </dgm:pt>
    <dgm:pt modelId="{4F9D32C5-D6F1-4F67-9559-3C4476A0F4AA}" type="parTrans" cxnId="{16ED8ADF-049E-4981-B398-9AB4417F1003}">
      <dgm:prSet/>
      <dgm:spPr/>
      <dgm:t>
        <a:bodyPr/>
        <a:lstStyle/>
        <a:p>
          <a:endParaRPr lang="tr-TR" sz="1000"/>
        </a:p>
      </dgm:t>
    </dgm:pt>
    <dgm:pt modelId="{99B02EC1-7AD9-4455-ABA6-B5251195B782}" type="sibTrans" cxnId="{16ED8ADF-049E-4981-B398-9AB4417F1003}">
      <dgm:prSet/>
      <dgm:spPr/>
      <dgm:t>
        <a:bodyPr/>
        <a:lstStyle/>
        <a:p>
          <a:endParaRPr lang="tr-TR" sz="1000"/>
        </a:p>
      </dgm:t>
    </dgm:pt>
    <dgm:pt modelId="{1E28BD05-0527-4C02-B3B3-24D1AAF293AD}">
      <dgm:prSet phldrT="[Metin]" custT="1"/>
      <dgm:spPr/>
      <dgm:t>
        <a:bodyPr/>
        <a:lstStyle/>
        <a:p>
          <a:r>
            <a:rPr lang="tr-TR" sz="800"/>
            <a:t>Engelli Öğrenci Birimi</a:t>
          </a:r>
        </a:p>
      </dgm:t>
    </dgm:pt>
    <dgm:pt modelId="{7A83C42B-9046-44CE-99C9-FB09843FC8A6}" type="parTrans" cxnId="{5D6D6692-1F9E-4AE3-A689-B56C0C2B9221}">
      <dgm:prSet/>
      <dgm:spPr/>
      <dgm:t>
        <a:bodyPr/>
        <a:lstStyle/>
        <a:p>
          <a:endParaRPr lang="tr-TR" sz="1000"/>
        </a:p>
      </dgm:t>
    </dgm:pt>
    <dgm:pt modelId="{75296B93-7E9C-453D-BE04-7A50038B6BCE}" type="sibTrans" cxnId="{5D6D6692-1F9E-4AE3-A689-B56C0C2B9221}">
      <dgm:prSet/>
      <dgm:spPr/>
      <dgm:t>
        <a:bodyPr/>
        <a:lstStyle/>
        <a:p>
          <a:endParaRPr lang="tr-TR" sz="1000"/>
        </a:p>
      </dgm:t>
    </dgm:pt>
    <dgm:pt modelId="{98A0F7D3-6F39-4058-A3CD-17C947B35F85}">
      <dgm:prSet phldrT="[Metin]" custT="1"/>
      <dgm:spPr/>
      <dgm:t>
        <a:bodyPr/>
        <a:lstStyle/>
        <a:p>
          <a:r>
            <a:rPr lang="tr-TR" sz="800" dirty="0"/>
            <a:t>Öğrenci Dosyası</a:t>
          </a:r>
        </a:p>
      </dgm:t>
    </dgm:pt>
    <dgm:pt modelId="{71FA1390-6935-4BB0-BD76-6B8BD57788BC}" type="parTrans" cxnId="{E7688211-E6BF-4605-817A-4EDEC6C0EB20}">
      <dgm:prSet/>
      <dgm:spPr/>
      <dgm:t>
        <a:bodyPr/>
        <a:lstStyle/>
        <a:p>
          <a:endParaRPr lang="tr-TR" sz="1000"/>
        </a:p>
      </dgm:t>
    </dgm:pt>
    <dgm:pt modelId="{0017354F-0AAC-41D1-91E5-22F44F34A121}" type="sibTrans" cxnId="{E7688211-E6BF-4605-817A-4EDEC6C0EB20}">
      <dgm:prSet/>
      <dgm:spPr/>
      <dgm:t>
        <a:bodyPr/>
        <a:lstStyle/>
        <a:p>
          <a:endParaRPr lang="tr-TR" sz="1000"/>
        </a:p>
      </dgm:t>
    </dgm:pt>
    <dgm:pt modelId="{71C9E2D2-379D-41CE-AC38-72B1EBDCFFB2}">
      <dgm:prSet phldrT="[Metin]" custT="1"/>
      <dgm:spPr/>
      <dgm:t>
        <a:bodyPr/>
        <a:lstStyle/>
        <a:p>
          <a:r>
            <a:rPr lang="tr-TR" sz="800"/>
            <a:t>Engelli öğrencimizin telefon numarası EÖB kurumsal cep numarası  ile kurulan whatsapp grubuna eklenir. e-mail adresi de email grubuna eklenir.</a:t>
          </a:r>
        </a:p>
      </dgm:t>
    </dgm:pt>
    <dgm:pt modelId="{F7100CA9-ED0A-4706-91A2-A803BA5413FC}" type="parTrans" cxnId="{90E49619-FB0F-4493-9C1E-E672E33A458F}">
      <dgm:prSet/>
      <dgm:spPr/>
      <dgm:t>
        <a:bodyPr/>
        <a:lstStyle/>
        <a:p>
          <a:endParaRPr lang="tr-TR" sz="1000"/>
        </a:p>
      </dgm:t>
    </dgm:pt>
    <dgm:pt modelId="{4886A89F-E9F2-4C48-B22B-94742313EFF7}" type="sibTrans" cxnId="{90E49619-FB0F-4493-9C1E-E672E33A458F}">
      <dgm:prSet/>
      <dgm:spPr/>
      <dgm:t>
        <a:bodyPr/>
        <a:lstStyle/>
        <a:p>
          <a:endParaRPr lang="tr-TR" sz="1000"/>
        </a:p>
      </dgm:t>
    </dgm:pt>
    <dgm:pt modelId="{2984B594-1C8C-439B-A912-2EB9E95EC2E2}">
      <dgm:prSet phldrT="[Metin]" custT="1"/>
      <dgm:spPr/>
      <dgm:t>
        <a:bodyPr/>
        <a:lstStyle/>
        <a:p>
          <a:r>
            <a:rPr lang="tr-TR" sz="800"/>
            <a:t>Engelli Öğrenci Birimi+</a:t>
          </a:r>
          <a:br>
            <a:rPr lang="tr-TR" sz="800"/>
          </a:br>
          <a:r>
            <a:rPr lang="tr-TR" sz="800"/>
            <a:t>Öğrenci</a:t>
          </a:r>
        </a:p>
      </dgm:t>
    </dgm:pt>
    <dgm:pt modelId="{38568531-6866-4A08-831B-EC7DF5470FA9}" type="parTrans" cxnId="{8B4AC1FB-F30C-463E-96A2-2F802B1A8358}">
      <dgm:prSet/>
      <dgm:spPr/>
      <dgm:t>
        <a:bodyPr/>
        <a:lstStyle/>
        <a:p>
          <a:endParaRPr lang="tr-TR" sz="1000"/>
        </a:p>
      </dgm:t>
    </dgm:pt>
    <dgm:pt modelId="{1E09754C-94F7-4BDC-88A1-77C734FF8541}" type="sibTrans" cxnId="{8B4AC1FB-F30C-463E-96A2-2F802B1A8358}">
      <dgm:prSet/>
      <dgm:spPr/>
      <dgm:t>
        <a:bodyPr/>
        <a:lstStyle/>
        <a:p>
          <a:endParaRPr lang="tr-TR" sz="1000"/>
        </a:p>
      </dgm:t>
    </dgm:pt>
    <dgm:pt modelId="{715F97A9-C645-4EBA-A774-91D370CE5C34}">
      <dgm:prSet phldrT="[Metin]" custT="1"/>
      <dgm:spPr/>
      <dgm:t>
        <a:bodyPr/>
        <a:lstStyle/>
        <a:p>
          <a:r>
            <a:rPr lang="tr-TR" sz="800" dirty="0"/>
            <a:t>İletişim Listesi</a:t>
          </a:r>
        </a:p>
      </dgm:t>
    </dgm:pt>
    <dgm:pt modelId="{F479C718-05A3-4C64-8F31-F6D088CB7C4A}" type="parTrans" cxnId="{2A1EE1FF-A53F-4406-AB1C-E443CD3CF129}">
      <dgm:prSet/>
      <dgm:spPr/>
      <dgm:t>
        <a:bodyPr/>
        <a:lstStyle/>
        <a:p>
          <a:endParaRPr lang="tr-TR" sz="1000"/>
        </a:p>
      </dgm:t>
    </dgm:pt>
    <dgm:pt modelId="{5F872F3F-9E7D-4BEE-A2ED-0C470C8EFF13}" type="sibTrans" cxnId="{2A1EE1FF-A53F-4406-AB1C-E443CD3CF129}">
      <dgm:prSet/>
      <dgm:spPr/>
      <dgm:t>
        <a:bodyPr/>
        <a:lstStyle/>
        <a:p>
          <a:endParaRPr lang="tr-TR" sz="1000"/>
        </a:p>
      </dgm:t>
    </dgm:pt>
    <dgm:pt modelId="{63C68FF5-2F3F-4DD7-8FDF-03FCF06849F0}" type="pres">
      <dgm:prSet presAssocID="{8EEDD5F4-56E1-4561-9471-FD1F9C0F8D62}" presName="Name0" presStyleCnt="0">
        <dgm:presLayoutVars>
          <dgm:chPref val="3"/>
          <dgm:dir/>
          <dgm:animLvl val="lvl"/>
          <dgm:resizeHandles/>
        </dgm:presLayoutVars>
      </dgm:prSet>
      <dgm:spPr/>
      <dgm:t>
        <a:bodyPr/>
        <a:lstStyle/>
        <a:p>
          <a:endParaRPr lang="tr-TR"/>
        </a:p>
      </dgm:t>
    </dgm:pt>
    <dgm:pt modelId="{BE9F8442-9494-40AD-B2B0-CAF755D88F21}" type="pres">
      <dgm:prSet presAssocID="{03FF429E-53A1-4B82-BE0D-8CF52F9C2AD0}" presName="horFlow" presStyleCnt="0"/>
      <dgm:spPr/>
    </dgm:pt>
    <dgm:pt modelId="{54E7C394-FFEE-4280-A631-8ADD73DC7991}" type="pres">
      <dgm:prSet presAssocID="{03FF429E-53A1-4B82-BE0D-8CF52F9C2AD0}" presName="bigChev" presStyleLbl="node1" presStyleIdx="0" presStyleCnt="3" custScaleX="145758" custScaleY="161820"/>
      <dgm:spPr/>
      <dgm:t>
        <a:bodyPr/>
        <a:lstStyle/>
        <a:p>
          <a:endParaRPr lang="tr-TR"/>
        </a:p>
      </dgm:t>
    </dgm:pt>
    <dgm:pt modelId="{22233F44-7F5C-425F-812F-AD4FE55F95F6}" type="pres">
      <dgm:prSet presAssocID="{96703792-053F-4425-AA0E-82C3C59B49F4}" presName="parTrans" presStyleCnt="0"/>
      <dgm:spPr/>
    </dgm:pt>
    <dgm:pt modelId="{34B6519A-744C-41F3-A992-9EB16300F5EE}" type="pres">
      <dgm:prSet presAssocID="{C139F60B-C17F-4CFF-9779-69DF1CB3D7B3}" presName="node" presStyleLbl="alignAccFollowNode1" presStyleIdx="0" presStyleCnt="6" custScaleX="52788" custScaleY="47723">
        <dgm:presLayoutVars>
          <dgm:bulletEnabled val="1"/>
        </dgm:presLayoutVars>
      </dgm:prSet>
      <dgm:spPr/>
      <dgm:t>
        <a:bodyPr/>
        <a:lstStyle/>
        <a:p>
          <a:endParaRPr lang="tr-TR"/>
        </a:p>
      </dgm:t>
    </dgm:pt>
    <dgm:pt modelId="{B622DCCE-BBE4-4585-8A99-6FA129BDD61B}" type="pres">
      <dgm:prSet presAssocID="{81190410-BED9-4FB6-AE28-F09BC7783D73}" presName="sibTrans" presStyleCnt="0"/>
      <dgm:spPr/>
    </dgm:pt>
    <dgm:pt modelId="{E84889B8-E709-477E-A4CA-CD8CE1ACFBE7}" type="pres">
      <dgm:prSet presAssocID="{A6DF144B-5F5F-4ECC-A87A-87F9E68D98F0}" presName="node" presStyleLbl="alignAccFollowNode1" presStyleIdx="1" presStyleCnt="6" custScaleX="52788" custScaleY="47723">
        <dgm:presLayoutVars>
          <dgm:bulletEnabled val="1"/>
        </dgm:presLayoutVars>
      </dgm:prSet>
      <dgm:spPr/>
      <dgm:t>
        <a:bodyPr/>
        <a:lstStyle/>
        <a:p>
          <a:endParaRPr lang="tr-TR"/>
        </a:p>
      </dgm:t>
    </dgm:pt>
    <dgm:pt modelId="{519517D0-DE8E-4FD6-B5F5-269FF81380E1}" type="pres">
      <dgm:prSet presAssocID="{03FF429E-53A1-4B82-BE0D-8CF52F9C2AD0}" presName="vSp" presStyleCnt="0"/>
      <dgm:spPr/>
    </dgm:pt>
    <dgm:pt modelId="{16DEF1F1-4BC3-4E94-859D-FE32BEF25068}" type="pres">
      <dgm:prSet presAssocID="{446D8092-D87A-43E9-AAB6-68F1BFCBD5E8}" presName="horFlow" presStyleCnt="0"/>
      <dgm:spPr/>
    </dgm:pt>
    <dgm:pt modelId="{7E403733-4EB2-4531-9A54-C0899D603093}" type="pres">
      <dgm:prSet presAssocID="{446D8092-D87A-43E9-AAB6-68F1BFCBD5E8}" presName="bigChev" presStyleLbl="node1" presStyleIdx="1" presStyleCnt="3" custScaleX="145758" custScaleY="161820"/>
      <dgm:spPr/>
      <dgm:t>
        <a:bodyPr/>
        <a:lstStyle/>
        <a:p>
          <a:endParaRPr lang="tr-TR"/>
        </a:p>
      </dgm:t>
    </dgm:pt>
    <dgm:pt modelId="{91443ECF-AAB1-47F6-854A-32DFC04DA685}" type="pres">
      <dgm:prSet presAssocID="{7A83C42B-9046-44CE-99C9-FB09843FC8A6}" presName="parTrans" presStyleCnt="0"/>
      <dgm:spPr/>
    </dgm:pt>
    <dgm:pt modelId="{5E22D04A-5E12-4090-8E81-89C79A420E16}" type="pres">
      <dgm:prSet presAssocID="{1E28BD05-0527-4C02-B3B3-24D1AAF293AD}" presName="node" presStyleLbl="alignAccFollowNode1" presStyleIdx="2" presStyleCnt="6" custScaleX="52788" custScaleY="47723">
        <dgm:presLayoutVars>
          <dgm:bulletEnabled val="1"/>
        </dgm:presLayoutVars>
      </dgm:prSet>
      <dgm:spPr/>
      <dgm:t>
        <a:bodyPr/>
        <a:lstStyle/>
        <a:p>
          <a:endParaRPr lang="tr-TR"/>
        </a:p>
      </dgm:t>
    </dgm:pt>
    <dgm:pt modelId="{2F2FC047-E203-43E2-A0AD-59242ED1B0C2}" type="pres">
      <dgm:prSet presAssocID="{75296B93-7E9C-453D-BE04-7A50038B6BCE}" presName="sibTrans" presStyleCnt="0"/>
      <dgm:spPr/>
    </dgm:pt>
    <dgm:pt modelId="{A33EF2F6-87CF-4372-88A0-E615C3EC4D9F}" type="pres">
      <dgm:prSet presAssocID="{98A0F7D3-6F39-4058-A3CD-17C947B35F85}" presName="node" presStyleLbl="alignAccFollowNode1" presStyleIdx="3" presStyleCnt="6" custScaleX="52788" custScaleY="47723">
        <dgm:presLayoutVars>
          <dgm:bulletEnabled val="1"/>
        </dgm:presLayoutVars>
      </dgm:prSet>
      <dgm:spPr/>
      <dgm:t>
        <a:bodyPr/>
        <a:lstStyle/>
        <a:p>
          <a:endParaRPr lang="tr-TR"/>
        </a:p>
      </dgm:t>
    </dgm:pt>
    <dgm:pt modelId="{B9570505-09CA-4777-9341-F8AC1AAE2C41}" type="pres">
      <dgm:prSet presAssocID="{446D8092-D87A-43E9-AAB6-68F1BFCBD5E8}" presName="vSp" presStyleCnt="0"/>
      <dgm:spPr/>
    </dgm:pt>
    <dgm:pt modelId="{51BB3999-3D20-490C-9E12-CAD745780E4D}" type="pres">
      <dgm:prSet presAssocID="{71C9E2D2-379D-41CE-AC38-72B1EBDCFFB2}" presName="horFlow" presStyleCnt="0"/>
      <dgm:spPr/>
    </dgm:pt>
    <dgm:pt modelId="{20FE1C71-5965-4AFD-B403-3237FC31B9C8}" type="pres">
      <dgm:prSet presAssocID="{71C9E2D2-379D-41CE-AC38-72B1EBDCFFB2}" presName="bigChev" presStyleLbl="node1" presStyleIdx="2" presStyleCnt="3" custScaleX="145758" custScaleY="161820"/>
      <dgm:spPr/>
      <dgm:t>
        <a:bodyPr/>
        <a:lstStyle/>
        <a:p>
          <a:endParaRPr lang="tr-TR"/>
        </a:p>
      </dgm:t>
    </dgm:pt>
    <dgm:pt modelId="{C18524F2-AA56-4662-A73B-46A92571EE38}" type="pres">
      <dgm:prSet presAssocID="{38568531-6866-4A08-831B-EC7DF5470FA9}" presName="parTrans" presStyleCnt="0"/>
      <dgm:spPr/>
    </dgm:pt>
    <dgm:pt modelId="{C5333F89-F2F5-493F-B07B-2EACC97C72EF}" type="pres">
      <dgm:prSet presAssocID="{2984B594-1C8C-439B-A912-2EB9E95EC2E2}" presName="node" presStyleLbl="alignAccFollowNode1" presStyleIdx="4" presStyleCnt="6" custScaleX="52788" custScaleY="47723">
        <dgm:presLayoutVars>
          <dgm:bulletEnabled val="1"/>
        </dgm:presLayoutVars>
      </dgm:prSet>
      <dgm:spPr/>
      <dgm:t>
        <a:bodyPr/>
        <a:lstStyle/>
        <a:p>
          <a:endParaRPr lang="tr-TR"/>
        </a:p>
      </dgm:t>
    </dgm:pt>
    <dgm:pt modelId="{6FAE9FD5-053F-43B3-AB18-7ABB307A5750}" type="pres">
      <dgm:prSet presAssocID="{1E09754C-94F7-4BDC-88A1-77C734FF8541}" presName="sibTrans" presStyleCnt="0"/>
      <dgm:spPr/>
    </dgm:pt>
    <dgm:pt modelId="{08A066C1-5BA0-46C8-BAED-1A5E7E0936E3}" type="pres">
      <dgm:prSet presAssocID="{715F97A9-C645-4EBA-A774-91D370CE5C34}" presName="node" presStyleLbl="alignAccFollowNode1" presStyleIdx="5" presStyleCnt="6" custScaleX="52788" custScaleY="47723">
        <dgm:presLayoutVars>
          <dgm:bulletEnabled val="1"/>
        </dgm:presLayoutVars>
      </dgm:prSet>
      <dgm:spPr/>
      <dgm:t>
        <a:bodyPr/>
        <a:lstStyle/>
        <a:p>
          <a:endParaRPr lang="tr-TR"/>
        </a:p>
      </dgm:t>
    </dgm:pt>
  </dgm:ptLst>
  <dgm:cxnLst>
    <dgm:cxn modelId="{E7688211-E6BF-4605-817A-4EDEC6C0EB20}" srcId="{446D8092-D87A-43E9-AAB6-68F1BFCBD5E8}" destId="{98A0F7D3-6F39-4058-A3CD-17C947B35F85}" srcOrd="1" destOrd="0" parTransId="{71FA1390-6935-4BB0-BD76-6B8BD57788BC}" sibTransId="{0017354F-0AAC-41D1-91E5-22F44F34A121}"/>
    <dgm:cxn modelId="{8B4AC1FB-F30C-463E-96A2-2F802B1A8358}" srcId="{71C9E2D2-379D-41CE-AC38-72B1EBDCFFB2}" destId="{2984B594-1C8C-439B-A912-2EB9E95EC2E2}" srcOrd="0" destOrd="0" parTransId="{38568531-6866-4A08-831B-EC7DF5470FA9}" sibTransId="{1E09754C-94F7-4BDC-88A1-77C734FF8541}"/>
    <dgm:cxn modelId="{292F574B-7A93-4436-8E82-16C39B0DE926}" type="presOf" srcId="{98A0F7D3-6F39-4058-A3CD-17C947B35F85}" destId="{A33EF2F6-87CF-4372-88A0-E615C3EC4D9F}" srcOrd="0" destOrd="0" presId="urn:microsoft.com/office/officeart/2005/8/layout/lProcess3"/>
    <dgm:cxn modelId="{EE3BFCC3-2E78-4CC7-BC7A-6B1268FCEAF0}" srcId="{03FF429E-53A1-4B82-BE0D-8CF52F9C2AD0}" destId="{A6DF144B-5F5F-4ECC-A87A-87F9E68D98F0}" srcOrd="1" destOrd="0" parTransId="{DAD254D6-AEDF-4B2E-9AB8-0F49673B1076}" sibTransId="{F0F81FB0-ACC9-447F-AD85-90931CF8887A}"/>
    <dgm:cxn modelId="{CA7AC88F-BEF3-473F-BADF-7EA1F1541592}" type="presOf" srcId="{715F97A9-C645-4EBA-A774-91D370CE5C34}" destId="{08A066C1-5BA0-46C8-BAED-1A5E7E0936E3}" srcOrd="0" destOrd="0" presId="urn:microsoft.com/office/officeart/2005/8/layout/lProcess3"/>
    <dgm:cxn modelId="{5B588D43-FE76-4937-9B28-7F771269CDD6}" srcId="{03FF429E-53A1-4B82-BE0D-8CF52F9C2AD0}" destId="{C139F60B-C17F-4CFF-9779-69DF1CB3D7B3}" srcOrd="0" destOrd="0" parTransId="{96703792-053F-4425-AA0E-82C3C59B49F4}" sibTransId="{81190410-BED9-4FB6-AE28-F09BC7783D73}"/>
    <dgm:cxn modelId="{5D6D6692-1F9E-4AE3-A689-B56C0C2B9221}" srcId="{446D8092-D87A-43E9-AAB6-68F1BFCBD5E8}" destId="{1E28BD05-0527-4C02-B3B3-24D1AAF293AD}" srcOrd="0" destOrd="0" parTransId="{7A83C42B-9046-44CE-99C9-FB09843FC8A6}" sibTransId="{75296B93-7E9C-453D-BE04-7A50038B6BCE}"/>
    <dgm:cxn modelId="{F513B03F-B65D-4DCD-9631-8A3656A50260}" type="presOf" srcId="{1E28BD05-0527-4C02-B3B3-24D1AAF293AD}" destId="{5E22D04A-5E12-4090-8E81-89C79A420E16}" srcOrd="0" destOrd="0" presId="urn:microsoft.com/office/officeart/2005/8/layout/lProcess3"/>
    <dgm:cxn modelId="{2A1EE1FF-A53F-4406-AB1C-E443CD3CF129}" srcId="{71C9E2D2-379D-41CE-AC38-72B1EBDCFFB2}" destId="{715F97A9-C645-4EBA-A774-91D370CE5C34}" srcOrd="1" destOrd="0" parTransId="{F479C718-05A3-4C64-8F31-F6D088CB7C4A}" sibTransId="{5F872F3F-9E7D-4BEE-A2ED-0C470C8EFF13}"/>
    <dgm:cxn modelId="{90E49619-FB0F-4493-9C1E-E672E33A458F}" srcId="{8EEDD5F4-56E1-4561-9471-FD1F9C0F8D62}" destId="{71C9E2D2-379D-41CE-AC38-72B1EBDCFFB2}" srcOrd="2" destOrd="0" parTransId="{F7100CA9-ED0A-4706-91A2-A803BA5413FC}" sibTransId="{4886A89F-E9F2-4C48-B22B-94742313EFF7}"/>
    <dgm:cxn modelId="{F9670840-01C7-4608-BED2-23AA479DC7EE}" type="presOf" srcId="{2984B594-1C8C-439B-A912-2EB9E95EC2E2}" destId="{C5333F89-F2F5-493F-B07B-2EACC97C72EF}" srcOrd="0" destOrd="0" presId="urn:microsoft.com/office/officeart/2005/8/layout/lProcess3"/>
    <dgm:cxn modelId="{2EDAE1F5-3EA8-4AE7-B1FC-929AA84F2C2C}" type="presOf" srcId="{A6DF144B-5F5F-4ECC-A87A-87F9E68D98F0}" destId="{E84889B8-E709-477E-A4CA-CD8CE1ACFBE7}" srcOrd="0" destOrd="0" presId="urn:microsoft.com/office/officeart/2005/8/layout/lProcess3"/>
    <dgm:cxn modelId="{773299FC-4EB4-4CFA-8C61-C2CBDC723A28}" type="presOf" srcId="{C139F60B-C17F-4CFF-9779-69DF1CB3D7B3}" destId="{34B6519A-744C-41F3-A992-9EB16300F5EE}" srcOrd="0" destOrd="0" presId="urn:microsoft.com/office/officeart/2005/8/layout/lProcess3"/>
    <dgm:cxn modelId="{0D30DACD-D8B7-45D2-98E5-5C7DA4D18451}" type="presOf" srcId="{446D8092-D87A-43E9-AAB6-68F1BFCBD5E8}" destId="{7E403733-4EB2-4531-9A54-C0899D603093}" srcOrd="0" destOrd="0" presId="urn:microsoft.com/office/officeart/2005/8/layout/lProcess3"/>
    <dgm:cxn modelId="{16ED8ADF-049E-4981-B398-9AB4417F1003}" srcId="{8EEDD5F4-56E1-4561-9471-FD1F9C0F8D62}" destId="{446D8092-D87A-43E9-AAB6-68F1BFCBD5E8}" srcOrd="1" destOrd="0" parTransId="{4F9D32C5-D6F1-4F67-9559-3C4476A0F4AA}" sibTransId="{99B02EC1-7AD9-4455-ABA6-B5251195B782}"/>
    <dgm:cxn modelId="{56DC3126-E5C3-4D36-AB51-099865C777BE}" type="presOf" srcId="{8EEDD5F4-56E1-4561-9471-FD1F9C0F8D62}" destId="{63C68FF5-2F3F-4DD7-8FDF-03FCF06849F0}" srcOrd="0" destOrd="0" presId="urn:microsoft.com/office/officeart/2005/8/layout/lProcess3"/>
    <dgm:cxn modelId="{7407D1DE-A04C-43DE-9DA4-68D9D16F5F97}" srcId="{8EEDD5F4-56E1-4561-9471-FD1F9C0F8D62}" destId="{03FF429E-53A1-4B82-BE0D-8CF52F9C2AD0}" srcOrd="0" destOrd="0" parTransId="{0E2D512C-D9BD-4733-B828-2631ED96C527}" sibTransId="{487B303F-4E89-4F57-A50F-27CD5BAD1E98}"/>
    <dgm:cxn modelId="{549FD493-FE06-4682-9D6B-0B6C10AD0761}" type="presOf" srcId="{71C9E2D2-379D-41CE-AC38-72B1EBDCFFB2}" destId="{20FE1C71-5965-4AFD-B403-3237FC31B9C8}" srcOrd="0" destOrd="0" presId="urn:microsoft.com/office/officeart/2005/8/layout/lProcess3"/>
    <dgm:cxn modelId="{9F019603-3054-4CE7-B70F-2C757802326D}" type="presOf" srcId="{03FF429E-53A1-4B82-BE0D-8CF52F9C2AD0}" destId="{54E7C394-FFEE-4280-A631-8ADD73DC7991}" srcOrd="0" destOrd="0" presId="urn:microsoft.com/office/officeart/2005/8/layout/lProcess3"/>
    <dgm:cxn modelId="{DAE91BFF-8352-4328-A624-322CE232845E}" type="presParOf" srcId="{63C68FF5-2F3F-4DD7-8FDF-03FCF06849F0}" destId="{BE9F8442-9494-40AD-B2B0-CAF755D88F21}" srcOrd="0" destOrd="0" presId="urn:microsoft.com/office/officeart/2005/8/layout/lProcess3"/>
    <dgm:cxn modelId="{24991556-3577-4F39-8A64-78DC74BDA7B2}" type="presParOf" srcId="{BE9F8442-9494-40AD-B2B0-CAF755D88F21}" destId="{54E7C394-FFEE-4280-A631-8ADD73DC7991}" srcOrd="0" destOrd="0" presId="urn:microsoft.com/office/officeart/2005/8/layout/lProcess3"/>
    <dgm:cxn modelId="{EBABF717-01D2-4A32-8ED7-E8E481816A22}" type="presParOf" srcId="{BE9F8442-9494-40AD-B2B0-CAF755D88F21}" destId="{22233F44-7F5C-425F-812F-AD4FE55F95F6}" srcOrd="1" destOrd="0" presId="urn:microsoft.com/office/officeart/2005/8/layout/lProcess3"/>
    <dgm:cxn modelId="{AC24C0A4-2C5F-4DED-9D9B-6923F2C4B847}" type="presParOf" srcId="{BE9F8442-9494-40AD-B2B0-CAF755D88F21}" destId="{34B6519A-744C-41F3-A992-9EB16300F5EE}" srcOrd="2" destOrd="0" presId="urn:microsoft.com/office/officeart/2005/8/layout/lProcess3"/>
    <dgm:cxn modelId="{99809B51-6C3F-42C1-8A76-566CDD92685B}" type="presParOf" srcId="{BE9F8442-9494-40AD-B2B0-CAF755D88F21}" destId="{B622DCCE-BBE4-4585-8A99-6FA129BDD61B}" srcOrd="3" destOrd="0" presId="urn:microsoft.com/office/officeart/2005/8/layout/lProcess3"/>
    <dgm:cxn modelId="{0586FBDC-7014-46BD-9BC6-D6AEE32E67A3}" type="presParOf" srcId="{BE9F8442-9494-40AD-B2B0-CAF755D88F21}" destId="{E84889B8-E709-477E-A4CA-CD8CE1ACFBE7}" srcOrd="4" destOrd="0" presId="urn:microsoft.com/office/officeart/2005/8/layout/lProcess3"/>
    <dgm:cxn modelId="{0F2EDB41-2E69-479F-A70F-2E49D0031310}" type="presParOf" srcId="{63C68FF5-2F3F-4DD7-8FDF-03FCF06849F0}" destId="{519517D0-DE8E-4FD6-B5F5-269FF81380E1}" srcOrd="1" destOrd="0" presId="urn:microsoft.com/office/officeart/2005/8/layout/lProcess3"/>
    <dgm:cxn modelId="{1D0DFF25-25CD-4F3E-ADA1-AD363ED32085}" type="presParOf" srcId="{63C68FF5-2F3F-4DD7-8FDF-03FCF06849F0}" destId="{16DEF1F1-4BC3-4E94-859D-FE32BEF25068}" srcOrd="2" destOrd="0" presId="urn:microsoft.com/office/officeart/2005/8/layout/lProcess3"/>
    <dgm:cxn modelId="{4228750D-630F-44CD-8573-ED8BCFCEAD65}" type="presParOf" srcId="{16DEF1F1-4BC3-4E94-859D-FE32BEF25068}" destId="{7E403733-4EB2-4531-9A54-C0899D603093}" srcOrd="0" destOrd="0" presId="urn:microsoft.com/office/officeart/2005/8/layout/lProcess3"/>
    <dgm:cxn modelId="{83A77989-BE93-4561-8508-3B387CE0D0C3}" type="presParOf" srcId="{16DEF1F1-4BC3-4E94-859D-FE32BEF25068}" destId="{91443ECF-AAB1-47F6-854A-32DFC04DA685}" srcOrd="1" destOrd="0" presId="urn:microsoft.com/office/officeart/2005/8/layout/lProcess3"/>
    <dgm:cxn modelId="{2563D98C-0E57-4A58-90FF-5AE079D36482}" type="presParOf" srcId="{16DEF1F1-4BC3-4E94-859D-FE32BEF25068}" destId="{5E22D04A-5E12-4090-8E81-89C79A420E16}" srcOrd="2" destOrd="0" presId="urn:microsoft.com/office/officeart/2005/8/layout/lProcess3"/>
    <dgm:cxn modelId="{AFA99BEF-2016-4637-92AC-3C4282FAE11C}" type="presParOf" srcId="{16DEF1F1-4BC3-4E94-859D-FE32BEF25068}" destId="{2F2FC047-E203-43E2-A0AD-59242ED1B0C2}" srcOrd="3" destOrd="0" presId="urn:microsoft.com/office/officeart/2005/8/layout/lProcess3"/>
    <dgm:cxn modelId="{5C808D8A-C20E-4A64-9687-90B69CF9F885}" type="presParOf" srcId="{16DEF1F1-4BC3-4E94-859D-FE32BEF25068}" destId="{A33EF2F6-87CF-4372-88A0-E615C3EC4D9F}" srcOrd="4" destOrd="0" presId="urn:microsoft.com/office/officeart/2005/8/layout/lProcess3"/>
    <dgm:cxn modelId="{A674BFEA-2C51-4788-8DAF-B72F44AAB282}" type="presParOf" srcId="{63C68FF5-2F3F-4DD7-8FDF-03FCF06849F0}" destId="{B9570505-09CA-4777-9341-F8AC1AAE2C41}" srcOrd="3" destOrd="0" presId="urn:microsoft.com/office/officeart/2005/8/layout/lProcess3"/>
    <dgm:cxn modelId="{18805407-502C-4E23-BD92-508764FED80D}" type="presParOf" srcId="{63C68FF5-2F3F-4DD7-8FDF-03FCF06849F0}" destId="{51BB3999-3D20-490C-9E12-CAD745780E4D}" srcOrd="4" destOrd="0" presId="urn:microsoft.com/office/officeart/2005/8/layout/lProcess3"/>
    <dgm:cxn modelId="{E6DFD243-C719-4094-A61B-33D0A02A9197}" type="presParOf" srcId="{51BB3999-3D20-490C-9E12-CAD745780E4D}" destId="{20FE1C71-5965-4AFD-B403-3237FC31B9C8}" srcOrd="0" destOrd="0" presId="urn:microsoft.com/office/officeart/2005/8/layout/lProcess3"/>
    <dgm:cxn modelId="{6DEBCB18-8226-40EC-BAA1-02A8E7AD13B0}" type="presParOf" srcId="{51BB3999-3D20-490C-9E12-CAD745780E4D}" destId="{C18524F2-AA56-4662-A73B-46A92571EE38}" srcOrd="1" destOrd="0" presId="urn:microsoft.com/office/officeart/2005/8/layout/lProcess3"/>
    <dgm:cxn modelId="{49351200-C6CA-4D33-956D-D6ECAAFC314E}" type="presParOf" srcId="{51BB3999-3D20-490C-9E12-CAD745780E4D}" destId="{C5333F89-F2F5-493F-B07B-2EACC97C72EF}" srcOrd="2" destOrd="0" presId="urn:microsoft.com/office/officeart/2005/8/layout/lProcess3"/>
    <dgm:cxn modelId="{5F17CE85-D616-4701-8972-19753F31D373}" type="presParOf" srcId="{51BB3999-3D20-490C-9E12-CAD745780E4D}" destId="{6FAE9FD5-053F-43B3-AB18-7ABB307A5750}" srcOrd="3" destOrd="0" presId="urn:microsoft.com/office/officeart/2005/8/layout/lProcess3"/>
    <dgm:cxn modelId="{D1BE7EC4-3759-4C1F-8D1A-12ADBE7971F4}" type="presParOf" srcId="{51BB3999-3D20-490C-9E12-CAD745780E4D}" destId="{08A066C1-5BA0-46C8-BAED-1A5E7E0936E3}" srcOrd="4" destOrd="0" presId="urn:microsoft.com/office/officeart/2005/8/layout/lProcess3"/>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EEDD5F4-56E1-4561-9471-FD1F9C0F8D62}"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tr-TR"/>
        </a:p>
      </dgm:t>
    </dgm:pt>
    <dgm:pt modelId="{03FF429E-53A1-4B82-BE0D-8CF52F9C2AD0}">
      <dgm:prSet phldrT="[Metin]" custT="1"/>
      <dgm:spPr/>
      <dgm:t>
        <a:bodyPr/>
        <a:lstStyle/>
        <a:p>
          <a:r>
            <a:rPr lang="tr-TR" sz="800" dirty="0"/>
            <a:t>Engelli öğrencimize ders, sınav uyarlamaları, üniversite hizmetleri ile ilgili bilgi verilir. Bölüm Akademik danışmanı ve Bölümünde görev alan Engelli Öğrenci Akademik Birim Temsilcisine ilgili bilgi verilir ve öğrenci yönlendirilir.</a:t>
          </a:r>
        </a:p>
      </dgm:t>
    </dgm:pt>
    <dgm:pt modelId="{0E2D512C-D9BD-4733-B828-2631ED96C527}" type="parTrans" cxnId="{7407D1DE-A04C-43DE-9DA4-68D9D16F5F97}">
      <dgm:prSet/>
      <dgm:spPr/>
      <dgm:t>
        <a:bodyPr/>
        <a:lstStyle/>
        <a:p>
          <a:endParaRPr lang="tr-TR" sz="1000"/>
        </a:p>
      </dgm:t>
    </dgm:pt>
    <dgm:pt modelId="{487B303F-4E89-4F57-A50F-27CD5BAD1E98}" type="sibTrans" cxnId="{7407D1DE-A04C-43DE-9DA4-68D9D16F5F97}">
      <dgm:prSet/>
      <dgm:spPr/>
      <dgm:t>
        <a:bodyPr/>
        <a:lstStyle/>
        <a:p>
          <a:endParaRPr lang="tr-TR" sz="1000"/>
        </a:p>
      </dgm:t>
    </dgm:pt>
    <dgm:pt modelId="{C139F60B-C17F-4CFF-9779-69DF1CB3D7B3}">
      <dgm:prSet phldrT="[Metin]" custT="1"/>
      <dgm:spPr/>
      <dgm:t>
        <a:bodyPr/>
        <a:lstStyle/>
        <a:p>
          <a:r>
            <a:rPr lang="tr-TR" sz="800" dirty="0"/>
            <a:t>Engelli Öğrenci Birimi+ Öğrenci+</a:t>
          </a:r>
          <a:br>
            <a:rPr lang="tr-TR" sz="800" dirty="0"/>
          </a:br>
          <a:r>
            <a:rPr lang="tr-TR" sz="800" dirty="0"/>
            <a:t>Bölümü</a:t>
          </a:r>
        </a:p>
      </dgm:t>
    </dgm:pt>
    <dgm:pt modelId="{96703792-053F-4425-AA0E-82C3C59B49F4}" type="parTrans" cxnId="{5B588D43-FE76-4937-9B28-7F771269CDD6}">
      <dgm:prSet/>
      <dgm:spPr/>
      <dgm:t>
        <a:bodyPr/>
        <a:lstStyle/>
        <a:p>
          <a:endParaRPr lang="tr-TR" sz="1000"/>
        </a:p>
      </dgm:t>
    </dgm:pt>
    <dgm:pt modelId="{81190410-BED9-4FB6-AE28-F09BC7783D73}" type="sibTrans" cxnId="{5B588D43-FE76-4937-9B28-7F771269CDD6}">
      <dgm:prSet/>
      <dgm:spPr/>
      <dgm:t>
        <a:bodyPr/>
        <a:lstStyle/>
        <a:p>
          <a:endParaRPr lang="tr-TR" sz="1000"/>
        </a:p>
      </dgm:t>
    </dgm:pt>
    <dgm:pt modelId="{A6DF144B-5F5F-4ECC-A87A-87F9E68D98F0}">
      <dgm:prSet phldrT="[Metin]" custT="1"/>
      <dgm:spPr/>
      <dgm:t>
        <a:bodyPr/>
        <a:lstStyle/>
        <a:p>
          <a:r>
            <a:rPr lang="tr-TR" sz="800" dirty="0"/>
            <a:t>Akademik Uyarlama Formları</a:t>
          </a:r>
        </a:p>
      </dgm:t>
    </dgm:pt>
    <dgm:pt modelId="{DAD254D6-AEDF-4B2E-9AB8-0F49673B1076}" type="parTrans" cxnId="{EE3BFCC3-2E78-4CC7-BC7A-6B1268FCEAF0}">
      <dgm:prSet/>
      <dgm:spPr/>
      <dgm:t>
        <a:bodyPr/>
        <a:lstStyle/>
        <a:p>
          <a:endParaRPr lang="tr-TR" sz="1000"/>
        </a:p>
      </dgm:t>
    </dgm:pt>
    <dgm:pt modelId="{F0F81FB0-ACC9-447F-AD85-90931CF8887A}" type="sibTrans" cxnId="{EE3BFCC3-2E78-4CC7-BC7A-6B1268FCEAF0}">
      <dgm:prSet/>
      <dgm:spPr/>
      <dgm:t>
        <a:bodyPr/>
        <a:lstStyle/>
        <a:p>
          <a:endParaRPr lang="tr-TR" sz="1000"/>
        </a:p>
      </dgm:t>
    </dgm:pt>
    <dgm:pt modelId="{63C68FF5-2F3F-4DD7-8FDF-03FCF06849F0}" type="pres">
      <dgm:prSet presAssocID="{8EEDD5F4-56E1-4561-9471-FD1F9C0F8D62}" presName="Name0" presStyleCnt="0">
        <dgm:presLayoutVars>
          <dgm:chPref val="3"/>
          <dgm:dir/>
          <dgm:animLvl val="lvl"/>
          <dgm:resizeHandles/>
        </dgm:presLayoutVars>
      </dgm:prSet>
      <dgm:spPr/>
      <dgm:t>
        <a:bodyPr/>
        <a:lstStyle/>
        <a:p>
          <a:endParaRPr lang="tr-TR"/>
        </a:p>
      </dgm:t>
    </dgm:pt>
    <dgm:pt modelId="{BE9F8442-9494-40AD-B2B0-CAF755D88F21}" type="pres">
      <dgm:prSet presAssocID="{03FF429E-53A1-4B82-BE0D-8CF52F9C2AD0}" presName="horFlow" presStyleCnt="0"/>
      <dgm:spPr/>
    </dgm:pt>
    <dgm:pt modelId="{54E7C394-FFEE-4280-A631-8ADD73DC7991}" type="pres">
      <dgm:prSet presAssocID="{03FF429E-53A1-4B82-BE0D-8CF52F9C2AD0}" presName="bigChev" presStyleLbl="node1" presStyleIdx="0" presStyleCnt="1" custScaleX="145758" custScaleY="161820" custLinFactNeighborX="-3784"/>
      <dgm:spPr/>
      <dgm:t>
        <a:bodyPr/>
        <a:lstStyle/>
        <a:p>
          <a:endParaRPr lang="tr-TR"/>
        </a:p>
      </dgm:t>
    </dgm:pt>
    <dgm:pt modelId="{22233F44-7F5C-425F-812F-AD4FE55F95F6}" type="pres">
      <dgm:prSet presAssocID="{96703792-053F-4425-AA0E-82C3C59B49F4}" presName="parTrans" presStyleCnt="0"/>
      <dgm:spPr/>
    </dgm:pt>
    <dgm:pt modelId="{34B6519A-744C-41F3-A992-9EB16300F5EE}" type="pres">
      <dgm:prSet presAssocID="{C139F60B-C17F-4CFF-9779-69DF1CB3D7B3}" presName="node" presStyleLbl="alignAccFollowNode1" presStyleIdx="0" presStyleCnt="2" custScaleX="52788" custScaleY="47723">
        <dgm:presLayoutVars>
          <dgm:bulletEnabled val="1"/>
        </dgm:presLayoutVars>
      </dgm:prSet>
      <dgm:spPr/>
      <dgm:t>
        <a:bodyPr/>
        <a:lstStyle/>
        <a:p>
          <a:endParaRPr lang="tr-TR"/>
        </a:p>
      </dgm:t>
    </dgm:pt>
    <dgm:pt modelId="{B622DCCE-BBE4-4585-8A99-6FA129BDD61B}" type="pres">
      <dgm:prSet presAssocID="{81190410-BED9-4FB6-AE28-F09BC7783D73}" presName="sibTrans" presStyleCnt="0"/>
      <dgm:spPr/>
    </dgm:pt>
    <dgm:pt modelId="{E84889B8-E709-477E-A4CA-CD8CE1ACFBE7}" type="pres">
      <dgm:prSet presAssocID="{A6DF144B-5F5F-4ECC-A87A-87F9E68D98F0}" presName="node" presStyleLbl="alignAccFollowNode1" presStyleIdx="1" presStyleCnt="2" custScaleX="52788" custScaleY="47723">
        <dgm:presLayoutVars>
          <dgm:bulletEnabled val="1"/>
        </dgm:presLayoutVars>
      </dgm:prSet>
      <dgm:spPr/>
      <dgm:t>
        <a:bodyPr/>
        <a:lstStyle/>
        <a:p>
          <a:endParaRPr lang="tr-TR"/>
        </a:p>
      </dgm:t>
    </dgm:pt>
  </dgm:ptLst>
  <dgm:cxnLst>
    <dgm:cxn modelId="{EE3BFCC3-2E78-4CC7-BC7A-6B1268FCEAF0}" srcId="{03FF429E-53A1-4B82-BE0D-8CF52F9C2AD0}" destId="{A6DF144B-5F5F-4ECC-A87A-87F9E68D98F0}" srcOrd="1" destOrd="0" parTransId="{DAD254D6-AEDF-4B2E-9AB8-0F49673B1076}" sibTransId="{F0F81FB0-ACC9-447F-AD85-90931CF8887A}"/>
    <dgm:cxn modelId="{2EDAE1F5-3EA8-4AE7-B1FC-929AA84F2C2C}" type="presOf" srcId="{A6DF144B-5F5F-4ECC-A87A-87F9E68D98F0}" destId="{E84889B8-E709-477E-A4CA-CD8CE1ACFBE7}" srcOrd="0" destOrd="0" presId="urn:microsoft.com/office/officeart/2005/8/layout/lProcess3"/>
    <dgm:cxn modelId="{773299FC-4EB4-4CFA-8C61-C2CBDC723A28}" type="presOf" srcId="{C139F60B-C17F-4CFF-9779-69DF1CB3D7B3}" destId="{34B6519A-744C-41F3-A992-9EB16300F5EE}" srcOrd="0" destOrd="0" presId="urn:microsoft.com/office/officeart/2005/8/layout/lProcess3"/>
    <dgm:cxn modelId="{5B588D43-FE76-4937-9B28-7F771269CDD6}" srcId="{03FF429E-53A1-4B82-BE0D-8CF52F9C2AD0}" destId="{C139F60B-C17F-4CFF-9779-69DF1CB3D7B3}" srcOrd="0" destOrd="0" parTransId="{96703792-053F-4425-AA0E-82C3C59B49F4}" sibTransId="{81190410-BED9-4FB6-AE28-F09BC7783D73}"/>
    <dgm:cxn modelId="{7407D1DE-A04C-43DE-9DA4-68D9D16F5F97}" srcId="{8EEDD5F4-56E1-4561-9471-FD1F9C0F8D62}" destId="{03FF429E-53A1-4B82-BE0D-8CF52F9C2AD0}" srcOrd="0" destOrd="0" parTransId="{0E2D512C-D9BD-4733-B828-2631ED96C527}" sibTransId="{487B303F-4E89-4F57-A50F-27CD5BAD1E98}"/>
    <dgm:cxn modelId="{9F019603-3054-4CE7-B70F-2C757802326D}" type="presOf" srcId="{03FF429E-53A1-4B82-BE0D-8CF52F9C2AD0}" destId="{54E7C394-FFEE-4280-A631-8ADD73DC7991}" srcOrd="0" destOrd="0" presId="urn:microsoft.com/office/officeart/2005/8/layout/lProcess3"/>
    <dgm:cxn modelId="{56DC3126-E5C3-4D36-AB51-099865C777BE}" type="presOf" srcId="{8EEDD5F4-56E1-4561-9471-FD1F9C0F8D62}" destId="{63C68FF5-2F3F-4DD7-8FDF-03FCF06849F0}" srcOrd="0" destOrd="0" presId="urn:microsoft.com/office/officeart/2005/8/layout/lProcess3"/>
    <dgm:cxn modelId="{DAE91BFF-8352-4328-A624-322CE232845E}" type="presParOf" srcId="{63C68FF5-2F3F-4DD7-8FDF-03FCF06849F0}" destId="{BE9F8442-9494-40AD-B2B0-CAF755D88F21}" srcOrd="0" destOrd="0" presId="urn:microsoft.com/office/officeart/2005/8/layout/lProcess3"/>
    <dgm:cxn modelId="{24991556-3577-4F39-8A64-78DC74BDA7B2}" type="presParOf" srcId="{BE9F8442-9494-40AD-B2B0-CAF755D88F21}" destId="{54E7C394-FFEE-4280-A631-8ADD73DC7991}" srcOrd="0" destOrd="0" presId="urn:microsoft.com/office/officeart/2005/8/layout/lProcess3"/>
    <dgm:cxn modelId="{EBABF717-01D2-4A32-8ED7-E8E481816A22}" type="presParOf" srcId="{BE9F8442-9494-40AD-B2B0-CAF755D88F21}" destId="{22233F44-7F5C-425F-812F-AD4FE55F95F6}" srcOrd="1" destOrd="0" presId="urn:microsoft.com/office/officeart/2005/8/layout/lProcess3"/>
    <dgm:cxn modelId="{AC24C0A4-2C5F-4DED-9D9B-6923F2C4B847}" type="presParOf" srcId="{BE9F8442-9494-40AD-B2B0-CAF755D88F21}" destId="{34B6519A-744C-41F3-A992-9EB16300F5EE}" srcOrd="2" destOrd="0" presId="urn:microsoft.com/office/officeart/2005/8/layout/lProcess3"/>
    <dgm:cxn modelId="{99809B51-6C3F-42C1-8A76-566CDD92685B}" type="presParOf" srcId="{BE9F8442-9494-40AD-B2B0-CAF755D88F21}" destId="{B622DCCE-BBE4-4585-8A99-6FA129BDD61B}" srcOrd="3" destOrd="0" presId="urn:microsoft.com/office/officeart/2005/8/layout/lProcess3"/>
    <dgm:cxn modelId="{0586FBDC-7014-46BD-9BC6-D6AEE32E67A3}" type="presParOf" srcId="{BE9F8442-9494-40AD-B2B0-CAF755D88F21}" destId="{E84889B8-E709-477E-A4CA-CD8CE1ACFBE7}" srcOrd="4" destOrd="0" presId="urn:microsoft.com/office/officeart/2005/8/layout/lProcess3"/>
  </dgm:cxnLst>
  <dgm:bg/>
  <dgm:whole/>
  <dgm:extLst>
    <a:ext uri="http://schemas.microsoft.com/office/drawing/2008/diagram">
      <dsp:dataModelExt xmlns:dsp="http://schemas.microsoft.com/office/drawing/2008/diagram" relId="rId15"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26BCA55-2FE5-42AD-BFBD-4DF9C24A657E}"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tr-TR"/>
        </a:p>
      </dgm:t>
    </dgm:pt>
    <dgm:pt modelId="{48D85352-933C-43BE-A46F-F92538C3D326}">
      <dgm:prSet phldrT="[Metin]"/>
      <dgm:spPr/>
      <dgm:t>
        <a:bodyPr/>
        <a:lstStyle/>
        <a:p>
          <a:r>
            <a:rPr lang="tr-TR" dirty="0" smtClean="0"/>
            <a:t>a) Talep Şikayet Öneri Bildirimi</a:t>
          </a:r>
          <a:endParaRPr lang="tr-TR" dirty="0"/>
        </a:p>
      </dgm:t>
    </dgm:pt>
    <dgm:pt modelId="{70BC78D8-EF93-48E7-969A-478E024A8F1C}" type="parTrans" cxnId="{0825B84F-D304-4418-BC99-5FE5FCE2D40B}">
      <dgm:prSet/>
      <dgm:spPr/>
      <dgm:t>
        <a:bodyPr/>
        <a:lstStyle/>
        <a:p>
          <a:endParaRPr lang="tr-TR"/>
        </a:p>
      </dgm:t>
    </dgm:pt>
    <dgm:pt modelId="{E6F56897-F27C-48C9-AF18-8DB76F143A40}" type="sibTrans" cxnId="{0825B84F-D304-4418-BC99-5FE5FCE2D40B}">
      <dgm:prSet/>
      <dgm:spPr/>
      <dgm:t>
        <a:bodyPr/>
        <a:lstStyle/>
        <a:p>
          <a:endParaRPr lang="tr-TR"/>
        </a:p>
      </dgm:t>
    </dgm:pt>
    <dgm:pt modelId="{E73D0A0D-4329-4EE1-9C7A-70E85AE885B1}">
      <dgm:prSet phldrT="[Metin]"/>
      <dgm:spPr/>
      <dgm:t>
        <a:bodyPr/>
        <a:lstStyle/>
        <a:p>
          <a:r>
            <a:rPr lang="tr-TR" dirty="0" smtClean="0"/>
            <a:t>c) Seminer, Eğitimler</a:t>
          </a:r>
          <a:endParaRPr lang="tr-TR" dirty="0"/>
        </a:p>
      </dgm:t>
    </dgm:pt>
    <dgm:pt modelId="{536D3479-3CD3-46D7-9CD9-918751DD6149}" type="parTrans" cxnId="{9847D9C1-8AFC-4EAB-B5CD-E9AB7064261C}">
      <dgm:prSet/>
      <dgm:spPr/>
      <dgm:t>
        <a:bodyPr/>
        <a:lstStyle/>
        <a:p>
          <a:endParaRPr lang="tr-TR"/>
        </a:p>
      </dgm:t>
    </dgm:pt>
    <dgm:pt modelId="{DEC5785E-05B6-4C86-BE18-6E519298628E}" type="sibTrans" cxnId="{9847D9C1-8AFC-4EAB-B5CD-E9AB7064261C}">
      <dgm:prSet/>
      <dgm:spPr/>
      <dgm:t>
        <a:bodyPr/>
        <a:lstStyle/>
        <a:p>
          <a:endParaRPr lang="tr-TR"/>
        </a:p>
      </dgm:t>
    </dgm:pt>
    <dgm:pt modelId="{B50F12D2-0D77-4330-8650-FF42768BDDB0}">
      <dgm:prSet phldrT="[Metin]"/>
      <dgm:spPr/>
      <dgm:t>
        <a:bodyPr/>
        <a:lstStyle/>
        <a:p>
          <a:r>
            <a:rPr lang="tr-TR" dirty="0" smtClean="0"/>
            <a:t>b) Akademik Uyarlama Hizmeti</a:t>
          </a:r>
          <a:endParaRPr lang="tr-TR" dirty="0"/>
        </a:p>
      </dgm:t>
    </dgm:pt>
    <dgm:pt modelId="{8FDEA11F-A7DF-4D50-9CDC-C400B320892C}" type="sibTrans" cxnId="{C7078B18-4F57-4280-BB31-19809CBFC32D}">
      <dgm:prSet/>
      <dgm:spPr/>
      <dgm:t>
        <a:bodyPr/>
        <a:lstStyle/>
        <a:p>
          <a:endParaRPr lang="tr-TR"/>
        </a:p>
      </dgm:t>
    </dgm:pt>
    <dgm:pt modelId="{AF625944-3B2C-41CD-B217-912C7F15B353}" type="parTrans" cxnId="{C7078B18-4F57-4280-BB31-19809CBFC32D}">
      <dgm:prSet/>
      <dgm:spPr/>
      <dgm:t>
        <a:bodyPr/>
        <a:lstStyle/>
        <a:p>
          <a:endParaRPr lang="tr-TR"/>
        </a:p>
      </dgm:t>
    </dgm:pt>
    <dgm:pt modelId="{0F83F8CA-635C-4624-9812-776656162E5E}" type="pres">
      <dgm:prSet presAssocID="{926BCA55-2FE5-42AD-BFBD-4DF9C24A657E}" presName="Name0" presStyleCnt="0">
        <dgm:presLayoutVars>
          <dgm:chMax val="7"/>
          <dgm:chPref val="7"/>
          <dgm:dir/>
        </dgm:presLayoutVars>
      </dgm:prSet>
      <dgm:spPr/>
      <dgm:t>
        <a:bodyPr/>
        <a:lstStyle/>
        <a:p>
          <a:endParaRPr lang="tr-TR"/>
        </a:p>
      </dgm:t>
    </dgm:pt>
    <dgm:pt modelId="{3D51A951-E9D0-415E-9A62-77D51A5BC6B8}" type="pres">
      <dgm:prSet presAssocID="{926BCA55-2FE5-42AD-BFBD-4DF9C24A657E}" presName="Name1" presStyleCnt="0"/>
      <dgm:spPr/>
    </dgm:pt>
    <dgm:pt modelId="{64A87C54-53FB-4C9B-A191-64F9F7B3CEDA}" type="pres">
      <dgm:prSet presAssocID="{926BCA55-2FE5-42AD-BFBD-4DF9C24A657E}" presName="cycle" presStyleCnt="0"/>
      <dgm:spPr/>
    </dgm:pt>
    <dgm:pt modelId="{ABDAB5A2-F4A3-4010-BCD7-1EA340383D4D}" type="pres">
      <dgm:prSet presAssocID="{926BCA55-2FE5-42AD-BFBD-4DF9C24A657E}" presName="srcNode" presStyleLbl="node1" presStyleIdx="0" presStyleCnt="3"/>
      <dgm:spPr/>
    </dgm:pt>
    <dgm:pt modelId="{A4C9526B-4269-4B99-A8CE-D78E4CA887B1}" type="pres">
      <dgm:prSet presAssocID="{926BCA55-2FE5-42AD-BFBD-4DF9C24A657E}" presName="conn" presStyleLbl="parChTrans1D2" presStyleIdx="0" presStyleCnt="1"/>
      <dgm:spPr/>
      <dgm:t>
        <a:bodyPr/>
        <a:lstStyle/>
        <a:p>
          <a:endParaRPr lang="tr-TR"/>
        </a:p>
      </dgm:t>
    </dgm:pt>
    <dgm:pt modelId="{57CA7D7C-C35B-48C7-B746-9EAFAAB7BA1D}" type="pres">
      <dgm:prSet presAssocID="{926BCA55-2FE5-42AD-BFBD-4DF9C24A657E}" presName="extraNode" presStyleLbl="node1" presStyleIdx="0" presStyleCnt="3"/>
      <dgm:spPr/>
    </dgm:pt>
    <dgm:pt modelId="{AFF7AD23-5CF1-4E39-8B05-1A2536E18040}" type="pres">
      <dgm:prSet presAssocID="{926BCA55-2FE5-42AD-BFBD-4DF9C24A657E}" presName="dstNode" presStyleLbl="node1" presStyleIdx="0" presStyleCnt="3"/>
      <dgm:spPr/>
    </dgm:pt>
    <dgm:pt modelId="{A7760F41-716A-43F1-829A-C821E5E97B87}" type="pres">
      <dgm:prSet presAssocID="{48D85352-933C-43BE-A46F-F92538C3D326}" presName="text_1" presStyleLbl="node1" presStyleIdx="0" presStyleCnt="3">
        <dgm:presLayoutVars>
          <dgm:bulletEnabled val="1"/>
        </dgm:presLayoutVars>
      </dgm:prSet>
      <dgm:spPr/>
      <dgm:t>
        <a:bodyPr/>
        <a:lstStyle/>
        <a:p>
          <a:endParaRPr lang="tr-TR"/>
        </a:p>
      </dgm:t>
    </dgm:pt>
    <dgm:pt modelId="{3EFCF3D7-FFD1-4591-8C36-5529869610AD}" type="pres">
      <dgm:prSet presAssocID="{48D85352-933C-43BE-A46F-F92538C3D326}" presName="accent_1" presStyleCnt="0"/>
      <dgm:spPr/>
    </dgm:pt>
    <dgm:pt modelId="{19C5767F-76BE-41B3-83F9-B9306A0C1DA8}" type="pres">
      <dgm:prSet presAssocID="{48D85352-933C-43BE-A46F-F92538C3D326}" presName="accentRepeatNode" presStyleLbl="solidFgAcc1" presStyleIdx="0" presStyleCnt="3"/>
      <dgm:spPr/>
    </dgm:pt>
    <dgm:pt modelId="{659E0D5A-A664-41F7-BB22-E4059F8B26F9}" type="pres">
      <dgm:prSet presAssocID="{B50F12D2-0D77-4330-8650-FF42768BDDB0}" presName="text_2" presStyleLbl="node1" presStyleIdx="1" presStyleCnt="3">
        <dgm:presLayoutVars>
          <dgm:bulletEnabled val="1"/>
        </dgm:presLayoutVars>
      </dgm:prSet>
      <dgm:spPr/>
      <dgm:t>
        <a:bodyPr/>
        <a:lstStyle/>
        <a:p>
          <a:endParaRPr lang="tr-TR"/>
        </a:p>
      </dgm:t>
    </dgm:pt>
    <dgm:pt modelId="{D850FCDF-089F-45BB-B3AC-EDEAD2F62996}" type="pres">
      <dgm:prSet presAssocID="{B50F12D2-0D77-4330-8650-FF42768BDDB0}" presName="accent_2" presStyleCnt="0"/>
      <dgm:spPr/>
    </dgm:pt>
    <dgm:pt modelId="{E3EE56E9-8D7F-4655-A506-76EBF794CE4D}" type="pres">
      <dgm:prSet presAssocID="{B50F12D2-0D77-4330-8650-FF42768BDDB0}" presName="accentRepeatNode" presStyleLbl="solidFgAcc1" presStyleIdx="1" presStyleCnt="3"/>
      <dgm:spPr/>
    </dgm:pt>
    <dgm:pt modelId="{65DCA638-0A21-429D-B1E4-8EB1D3BA36B8}" type="pres">
      <dgm:prSet presAssocID="{E73D0A0D-4329-4EE1-9C7A-70E85AE885B1}" presName="text_3" presStyleLbl="node1" presStyleIdx="2" presStyleCnt="3">
        <dgm:presLayoutVars>
          <dgm:bulletEnabled val="1"/>
        </dgm:presLayoutVars>
      </dgm:prSet>
      <dgm:spPr/>
      <dgm:t>
        <a:bodyPr/>
        <a:lstStyle/>
        <a:p>
          <a:endParaRPr lang="tr-TR"/>
        </a:p>
      </dgm:t>
    </dgm:pt>
    <dgm:pt modelId="{F56CAF5A-564E-43EB-913B-86099B6E8402}" type="pres">
      <dgm:prSet presAssocID="{E73D0A0D-4329-4EE1-9C7A-70E85AE885B1}" presName="accent_3" presStyleCnt="0"/>
      <dgm:spPr/>
    </dgm:pt>
    <dgm:pt modelId="{AEEF79B9-647F-4AC8-A89B-CBBCA69ECB89}" type="pres">
      <dgm:prSet presAssocID="{E73D0A0D-4329-4EE1-9C7A-70E85AE885B1}" presName="accentRepeatNode" presStyleLbl="solidFgAcc1" presStyleIdx="2" presStyleCnt="3"/>
      <dgm:spPr/>
      <dgm:t>
        <a:bodyPr/>
        <a:lstStyle/>
        <a:p>
          <a:endParaRPr lang="tr-TR"/>
        </a:p>
      </dgm:t>
    </dgm:pt>
  </dgm:ptLst>
  <dgm:cxnLst>
    <dgm:cxn modelId="{F36C7419-4A03-4F59-A00F-E6F1EE8ED520}" type="presOf" srcId="{E6F56897-F27C-48C9-AF18-8DB76F143A40}" destId="{A4C9526B-4269-4B99-A8CE-D78E4CA887B1}" srcOrd="0" destOrd="0" presId="urn:microsoft.com/office/officeart/2008/layout/VerticalCurvedList"/>
    <dgm:cxn modelId="{428AE55E-E662-467A-A67F-3695A3523E92}" type="presOf" srcId="{48D85352-933C-43BE-A46F-F92538C3D326}" destId="{A7760F41-716A-43F1-829A-C821E5E97B87}" srcOrd="0" destOrd="0" presId="urn:microsoft.com/office/officeart/2008/layout/VerticalCurvedList"/>
    <dgm:cxn modelId="{CB1E5280-2B45-4D27-88B1-DCDE2888A6B4}" type="presOf" srcId="{B50F12D2-0D77-4330-8650-FF42768BDDB0}" destId="{659E0D5A-A664-41F7-BB22-E4059F8B26F9}" srcOrd="0" destOrd="0" presId="urn:microsoft.com/office/officeart/2008/layout/VerticalCurvedList"/>
    <dgm:cxn modelId="{0825B84F-D304-4418-BC99-5FE5FCE2D40B}" srcId="{926BCA55-2FE5-42AD-BFBD-4DF9C24A657E}" destId="{48D85352-933C-43BE-A46F-F92538C3D326}" srcOrd="0" destOrd="0" parTransId="{70BC78D8-EF93-48E7-969A-478E024A8F1C}" sibTransId="{E6F56897-F27C-48C9-AF18-8DB76F143A40}"/>
    <dgm:cxn modelId="{3BBDC551-B675-49E8-9983-4F507835DCC5}" type="presOf" srcId="{E73D0A0D-4329-4EE1-9C7A-70E85AE885B1}" destId="{65DCA638-0A21-429D-B1E4-8EB1D3BA36B8}" srcOrd="0" destOrd="0" presId="urn:microsoft.com/office/officeart/2008/layout/VerticalCurvedList"/>
    <dgm:cxn modelId="{BCDB1987-1FEB-4D5F-B1BB-9D0D2E0A9D88}" type="presOf" srcId="{926BCA55-2FE5-42AD-BFBD-4DF9C24A657E}" destId="{0F83F8CA-635C-4624-9812-776656162E5E}" srcOrd="0" destOrd="0" presId="urn:microsoft.com/office/officeart/2008/layout/VerticalCurvedList"/>
    <dgm:cxn modelId="{C7078B18-4F57-4280-BB31-19809CBFC32D}" srcId="{926BCA55-2FE5-42AD-BFBD-4DF9C24A657E}" destId="{B50F12D2-0D77-4330-8650-FF42768BDDB0}" srcOrd="1" destOrd="0" parTransId="{AF625944-3B2C-41CD-B217-912C7F15B353}" sibTransId="{8FDEA11F-A7DF-4D50-9CDC-C400B320892C}"/>
    <dgm:cxn modelId="{9847D9C1-8AFC-4EAB-B5CD-E9AB7064261C}" srcId="{926BCA55-2FE5-42AD-BFBD-4DF9C24A657E}" destId="{E73D0A0D-4329-4EE1-9C7A-70E85AE885B1}" srcOrd="2" destOrd="0" parTransId="{536D3479-3CD3-46D7-9CD9-918751DD6149}" sibTransId="{DEC5785E-05B6-4C86-BE18-6E519298628E}"/>
    <dgm:cxn modelId="{63632689-14CB-4E06-92DC-9AB3706059B8}" type="presParOf" srcId="{0F83F8CA-635C-4624-9812-776656162E5E}" destId="{3D51A951-E9D0-415E-9A62-77D51A5BC6B8}" srcOrd="0" destOrd="0" presId="urn:microsoft.com/office/officeart/2008/layout/VerticalCurvedList"/>
    <dgm:cxn modelId="{6F4B6C1E-5F52-43BF-B2A3-2BD408D683F6}" type="presParOf" srcId="{3D51A951-E9D0-415E-9A62-77D51A5BC6B8}" destId="{64A87C54-53FB-4C9B-A191-64F9F7B3CEDA}" srcOrd="0" destOrd="0" presId="urn:microsoft.com/office/officeart/2008/layout/VerticalCurvedList"/>
    <dgm:cxn modelId="{FC5C0791-F45C-420C-A48F-7925A1D9DBAB}" type="presParOf" srcId="{64A87C54-53FB-4C9B-A191-64F9F7B3CEDA}" destId="{ABDAB5A2-F4A3-4010-BCD7-1EA340383D4D}" srcOrd="0" destOrd="0" presId="urn:microsoft.com/office/officeart/2008/layout/VerticalCurvedList"/>
    <dgm:cxn modelId="{292A0EE1-2DE4-4BBF-B13D-E525555CD26E}" type="presParOf" srcId="{64A87C54-53FB-4C9B-A191-64F9F7B3CEDA}" destId="{A4C9526B-4269-4B99-A8CE-D78E4CA887B1}" srcOrd="1" destOrd="0" presId="urn:microsoft.com/office/officeart/2008/layout/VerticalCurvedList"/>
    <dgm:cxn modelId="{253B4687-92D4-4916-912F-338504D80AD5}" type="presParOf" srcId="{64A87C54-53FB-4C9B-A191-64F9F7B3CEDA}" destId="{57CA7D7C-C35B-48C7-B746-9EAFAAB7BA1D}" srcOrd="2" destOrd="0" presId="urn:microsoft.com/office/officeart/2008/layout/VerticalCurvedList"/>
    <dgm:cxn modelId="{5B710026-1C42-4B03-AB4A-13C6DAB0E771}" type="presParOf" srcId="{64A87C54-53FB-4C9B-A191-64F9F7B3CEDA}" destId="{AFF7AD23-5CF1-4E39-8B05-1A2536E18040}" srcOrd="3" destOrd="0" presId="urn:microsoft.com/office/officeart/2008/layout/VerticalCurvedList"/>
    <dgm:cxn modelId="{327F382C-D9F0-4AFD-8D95-A2A220C7FCE8}" type="presParOf" srcId="{3D51A951-E9D0-415E-9A62-77D51A5BC6B8}" destId="{A7760F41-716A-43F1-829A-C821E5E97B87}" srcOrd="1" destOrd="0" presId="urn:microsoft.com/office/officeart/2008/layout/VerticalCurvedList"/>
    <dgm:cxn modelId="{9A89102B-6611-4F78-A058-51063E4DC0A3}" type="presParOf" srcId="{3D51A951-E9D0-415E-9A62-77D51A5BC6B8}" destId="{3EFCF3D7-FFD1-4591-8C36-5529869610AD}" srcOrd="2" destOrd="0" presId="urn:microsoft.com/office/officeart/2008/layout/VerticalCurvedList"/>
    <dgm:cxn modelId="{14F1E26B-9F60-4FB8-B84D-C5091336E3FE}" type="presParOf" srcId="{3EFCF3D7-FFD1-4591-8C36-5529869610AD}" destId="{19C5767F-76BE-41B3-83F9-B9306A0C1DA8}" srcOrd="0" destOrd="0" presId="urn:microsoft.com/office/officeart/2008/layout/VerticalCurvedList"/>
    <dgm:cxn modelId="{A2439473-BC91-48DA-9F9B-F02B86F97579}" type="presParOf" srcId="{3D51A951-E9D0-415E-9A62-77D51A5BC6B8}" destId="{659E0D5A-A664-41F7-BB22-E4059F8B26F9}" srcOrd="3" destOrd="0" presId="urn:microsoft.com/office/officeart/2008/layout/VerticalCurvedList"/>
    <dgm:cxn modelId="{5716313E-5B7B-4F12-A652-602F3E3B1B1B}" type="presParOf" srcId="{3D51A951-E9D0-415E-9A62-77D51A5BC6B8}" destId="{D850FCDF-089F-45BB-B3AC-EDEAD2F62996}" srcOrd="4" destOrd="0" presId="urn:microsoft.com/office/officeart/2008/layout/VerticalCurvedList"/>
    <dgm:cxn modelId="{7C5955F5-6279-454F-8920-A21EEB04C723}" type="presParOf" srcId="{D850FCDF-089F-45BB-B3AC-EDEAD2F62996}" destId="{E3EE56E9-8D7F-4655-A506-76EBF794CE4D}" srcOrd="0" destOrd="0" presId="urn:microsoft.com/office/officeart/2008/layout/VerticalCurvedList"/>
    <dgm:cxn modelId="{291E03BF-59D2-42CC-A1E6-A03123A3593D}" type="presParOf" srcId="{3D51A951-E9D0-415E-9A62-77D51A5BC6B8}" destId="{65DCA638-0A21-429D-B1E4-8EB1D3BA36B8}" srcOrd="5" destOrd="0" presId="urn:microsoft.com/office/officeart/2008/layout/VerticalCurvedList"/>
    <dgm:cxn modelId="{8405D356-2C0C-458A-AC0B-649053E8B77F}" type="presParOf" srcId="{3D51A951-E9D0-415E-9A62-77D51A5BC6B8}" destId="{F56CAF5A-564E-43EB-913B-86099B6E8402}" srcOrd="6" destOrd="0" presId="urn:microsoft.com/office/officeart/2008/layout/VerticalCurvedList"/>
    <dgm:cxn modelId="{884D2148-03D2-446D-9167-56EDF5D64732}" type="presParOf" srcId="{F56CAF5A-564E-43EB-913B-86099B6E8402}" destId="{AEEF79B9-647F-4AC8-A89B-CBBCA69ECB89}"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26BCA55-2FE5-42AD-BFBD-4DF9C24A657E}"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tr-TR"/>
        </a:p>
      </dgm:t>
    </dgm:pt>
    <dgm:pt modelId="{48D85352-933C-43BE-A46F-F92538C3D326}">
      <dgm:prSet phldrT="[Metin]"/>
      <dgm:spPr/>
      <dgm:t>
        <a:bodyPr/>
        <a:lstStyle/>
        <a:p>
          <a:r>
            <a:rPr lang="tr-TR" dirty="0" smtClean="0"/>
            <a:t>g) Danışmanlık Hizmeti</a:t>
          </a:r>
          <a:endParaRPr lang="tr-TR" dirty="0"/>
        </a:p>
      </dgm:t>
    </dgm:pt>
    <dgm:pt modelId="{70BC78D8-EF93-48E7-969A-478E024A8F1C}" type="parTrans" cxnId="{0825B84F-D304-4418-BC99-5FE5FCE2D40B}">
      <dgm:prSet/>
      <dgm:spPr/>
      <dgm:t>
        <a:bodyPr/>
        <a:lstStyle/>
        <a:p>
          <a:endParaRPr lang="tr-TR"/>
        </a:p>
      </dgm:t>
    </dgm:pt>
    <dgm:pt modelId="{E6F56897-F27C-48C9-AF18-8DB76F143A40}" type="sibTrans" cxnId="{0825B84F-D304-4418-BC99-5FE5FCE2D40B}">
      <dgm:prSet/>
      <dgm:spPr/>
      <dgm:t>
        <a:bodyPr/>
        <a:lstStyle/>
        <a:p>
          <a:endParaRPr lang="tr-TR"/>
        </a:p>
      </dgm:t>
    </dgm:pt>
    <dgm:pt modelId="{B50F12D2-0D77-4330-8650-FF42768BDDB0}">
      <dgm:prSet phldrT="[Metin]"/>
      <dgm:spPr/>
      <dgm:t>
        <a:bodyPr/>
        <a:lstStyle/>
        <a:p>
          <a:r>
            <a:rPr lang="tr-TR" dirty="0" smtClean="0"/>
            <a:t>h) Diyetisyen Desteği</a:t>
          </a:r>
          <a:endParaRPr lang="tr-TR" dirty="0"/>
        </a:p>
      </dgm:t>
    </dgm:pt>
    <dgm:pt modelId="{AF625944-3B2C-41CD-B217-912C7F15B353}" type="parTrans" cxnId="{C7078B18-4F57-4280-BB31-19809CBFC32D}">
      <dgm:prSet/>
      <dgm:spPr/>
      <dgm:t>
        <a:bodyPr/>
        <a:lstStyle/>
        <a:p>
          <a:endParaRPr lang="tr-TR"/>
        </a:p>
      </dgm:t>
    </dgm:pt>
    <dgm:pt modelId="{8FDEA11F-A7DF-4D50-9CDC-C400B320892C}" type="sibTrans" cxnId="{C7078B18-4F57-4280-BB31-19809CBFC32D}">
      <dgm:prSet/>
      <dgm:spPr/>
      <dgm:t>
        <a:bodyPr/>
        <a:lstStyle/>
        <a:p>
          <a:endParaRPr lang="tr-TR"/>
        </a:p>
      </dgm:t>
    </dgm:pt>
    <dgm:pt modelId="{E73D0A0D-4329-4EE1-9C7A-70E85AE885B1}">
      <dgm:prSet phldrT="[Metin]"/>
      <dgm:spPr/>
      <dgm:t>
        <a:bodyPr/>
        <a:lstStyle/>
        <a:p>
          <a:r>
            <a:rPr lang="tr-TR" dirty="0" smtClean="0"/>
            <a:t>ı) Fizyoterapi Desteği</a:t>
          </a:r>
          <a:endParaRPr lang="tr-TR" dirty="0"/>
        </a:p>
      </dgm:t>
    </dgm:pt>
    <dgm:pt modelId="{536D3479-3CD3-46D7-9CD9-918751DD6149}" type="parTrans" cxnId="{9847D9C1-8AFC-4EAB-B5CD-E9AB7064261C}">
      <dgm:prSet/>
      <dgm:spPr/>
      <dgm:t>
        <a:bodyPr/>
        <a:lstStyle/>
        <a:p>
          <a:endParaRPr lang="tr-TR"/>
        </a:p>
      </dgm:t>
    </dgm:pt>
    <dgm:pt modelId="{DEC5785E-05B6-4C86-BE18-6E519298628E}" type="sibTrans" cxnId="{9847D9C1-8AFC-4EAB-B5CD-E9AB7064261C}">
      <dgm:prSet/>
      <dgm:spPr/>
      <dgm:t>
        <a:bodyPr/>
        <a:lstStyle/>
        <a:p>
          <a:endParaRPr lang="tr-TR"/>
        </a:p>
      </dgm:t>
    </dgm:pt>
    <dgm:pt modelId="{0F83F8CA-635C-4624-9812-776656162E5E}" type="pres">
      <dgm:prSet presAssocID="{926BCA55-2FE5-42AD-BFBD-4DF9C24A657E}" presName="Name0" presStyleCnt="0">
        <dgm:presLayoutVars>
          <dgm:chMax val="7"/>
          <dgm:chPref val="7"/>
          <dgm:dir/>
        </dgm:presLayoutVars>
      </dgm:prSet>
      <dgm:spPr/>
      <dgm:t>
        <a:bodyPr/>
        <a:lstStyle/>
        <a:p>
          <a:endParaRPr lang="tr-TR"/>
        </a:p>
      </dgm:t>
    </dgm:pt>
    <dgm:pt modelId="{3D51A951-E9D0-415E-9A62-77D51A5BC6B8}" type="pres">
      <dgm:prSet presAssocID="{926BCA55-2FE5-42AD-BFBD-4DF9C24A657E}" presName="Name1" presStyleCnt="0"/>
      <dgm:spPr/>
    </dgm:pt>
    <dgm:pt modelId="{64A87C54-53FB-4C9B-A191-64F9F7B3CEDA}" type="pres">
      <dgm:prSet presAssocID="{926BCA55-2FE5-42AD-BFBD-4DF9C24A657E}" presName="cycle" presStyleCnt="0"/>
      <dgm:spPr/>
    </dgm:pt>
    <dgm:pt modelId="{ABDAB5A2-F4A3-4010-BCD7-1EA340383D4D}" type="pres">
      <dgm:prSet presAssocID="{926BCA55-2FE5-42AD-BFBD-4DF9C24A657E}" presName="srcNode" presStyleLbl="node1" presStyleIdx="0" presStyleCnt="3"/>
      <dgm:spPr/>
    </dgm:pt>
    <dgm:pt modelId="{A4C9526B-4269-4B99-A8CE-D78E4CA887B1}" type="pres">
      <dgm:prSet presAssocID="{926BCA55-2FE5-42AD-BFBD-4DF9C24A657E}" presName="conn" presStyleLbl="parChTrans1D2" presStyleIdx="0" presStyleCnt="1"/>
      <dgm:spPr/>
      <dgm:t>
        <a:bodyPr/>
        <a:lstStyle/>
        <a:p>
          <a:endParaRPr lang="tr-TR"/>
        </a:p>
      </dgm:t>
    </dgm:pt>
    <dgm:pt modelId="{57CA7D7C-C35B-48C7-B746-9EAFAAB7BA1D}" type="pres">
      <dgm:prSet presAssocID="{926BCA55-2FE5-42AD-BFBD-4DF9C24A657E}" presName="extraNode" presStyleLbl="node1" presStyleIdx="0" presStyleCnt="3"/>
      <dgm:spPr/>
    </dgm:pt>
    <dgm:pt modelId="{AFF7AD23-5CF1-4E39-8B05-1A2536E18040}" type="pres">
      <dgm:prSet presAssocID="{926BCA55-2FE5-42AD-BFBD-4DF9C24A657E}" presName="dstNode" presStyleLbl="node1" presStyleIdx="0" presStyleCnt="3"/>
      <dgm:spPr/>
    </dgm:pt>
    <dgm:pt modelId="{A7760F41-716A-43F1-829A-C821E5E97B87}" type="pres">
      <dgm:prSet presAssocID="{48D85352-933C-43BE-A46F-F92538C3D326}" presName="text_1" presStyleLbl="node1" presStyleIdx="0" presStyleCnt="3">
        <dgm:presLayoutVars>
          <dgm:bulletEnabled val="1"/>
        </dgm:presLayoutVars>
      </dgm:prSet>
      <dgm:spPr/>
      <dgm:t>
        <a:bodyPr/>
        <a:lstStyle/>
        <a:p>
          <a:endParaRPr lang="tr-TR"/>
        </a:p>
      </dgm:t>
    </dgm:pt>
    <dgm:pt modelId="{3EFCF3D7-FFD1-4591-8C36-5529869610AD}" type="pres">
      <dgm:prSet presAssocID="{48D85352-933C-43BE-A46F-F92538C3D326}" presName="accent_1" presStyleCnt="0"/>
      <dgm:spPr/>
    </dgm:pt>
    <dgm:pt modelId="{19C5767F-76BE-41B3-83F9-B9306A0C1DA8}" type="pres">
      <dgm:prSet presAssocID="{48D85352-933C-43BE-A46F-F92538C3D326}" presName="accentRepeatNode" presStyleLbl="solidFgAcc1" presStyleIdx="0" presStyleCnt="3"/>
      <dgm:spPr/>
    </dgm:pt>
    <dgm:pt modelId="{659E0D5A-A664-41F7-BB22-E4059F8B26F9}" type="pres">
      <dgm:prSet presAssocID="{B50F12D2-0D77-4330-8650-FF42768BDDB0}" presName="text_2" presStyleLbl="node1" presStyleIdx="1" presStyleCnt="3">
        <dgm:presLayoutVars>
          <dgm:bulletEnabled val="1"/>
        </dgm:presLayoutVars>
      </dgm:prSet>
      <dgm:spPr/>
      <dgm:t>
        <a:bodyPr/>
        <a:lstStyle/>
        <a:p>
          <a:endParaRPr lang="tr-TR"/>
        </a:p>
      </dgm:t>
    </dgm:pt>
    <dgm:pt modelId="{D850FCDF-089F-45BB-B3AC-EDEAD2F62996}" type="pres">
      <dgm:prSet presAssocID="{B50F12D2-0D77-4330-8650-FF42768BDDB0}" presName="accent_2" presStyleCnt="0"/>
      <dgm:spPr/>
    </dgm:pt>
    <dgm:pt modelId="{E3EE56E9-8D7F-4655-A506-76EBF794CE4D}" type="pres">
      <dgm:prSet presAssocID="{B50F12D2-0D77-4330-8650-FF42768BDDB0}" presName="accentRepeatNode" presStyleLbl="solidFgAcc1" presStyleIdx="1" presStyleCnt="3"/>
      <dgm:spPr/>
    </dgm:pt>
    <dgm:pt modelId="{65DCA638-0A21-429D-B1E4-8EB1D3BA36B8}" type="pres">
      <dgm:prSet presAssocID="{E73D0A0D-4329-4EE1-9C7A-70E85AE885B1}" presName="text_3" presStyleLbl="node1" presStyleIdx="2" presStyleCnt="3">
        <dgm:presLayoutVars>
          <dgm:bulletEnabled val="1"/>
        </dgm:presLayoutVars>
      </dgm:prSet>
      <dgm:spPr/>
      <dgm:t>
        <a:bodyPr/>
        <a:lstStyle/>
        <a:p>
          <a:endParaRPr lang="tr-TR"/>
        </a:p>
      </dgm:t>
    </dgm:pt>
    <dgm:pt modelId="{F56CAF5A-564E-43EB-913B-86099B6E8402}" type="pres">
      <dgm:prSet presAssocID="{E73D0A0D-4329-4EE1-9C7A-70E85AE885B1}" presName="accent_3" presStyleCnt="0"/>
      <dgm:spPr/>
    </dgm:pt>
    <dgm:pt modelId="{AEEF79B9-647F-4AC8-A89B-CBBCA69ECB89}" type="pres">
      <dgm:prSet presAssocID="{E73D0A0D-4329-4EE1-9C7A-70E85AE885B1}" presName="accentRepeatNode" presStyleLbl="solidFgAcc1" presStyleIdx="2" presStyleCnt="3"/>
      <dgm:spPr/>
      <dgm:t>
        <a:bodyPr/>
        <a:lstStyle/>
        <a:p>
          <a:endParaRPr lang="tr-TR"/>
        </a:p>
      </dgm:t>
    </dgm:pt>
  </dgm:ptLst>
  <dgm:cxnLst>
    <dgm:cxn modelId="{F36C7419-4A03-4F59-A00F-E6F1EE8ED520}" type="presOf" srcId="{E6F56897-F27C-48C9-AF18-8DB76F143A40}" destId="{A4C9526B-4269-4B99-A8CE-D78E4CA887B1}" srcOrd="0" destOrd="0" presId="urn:microsoft.com/office/officeart/2008/layout/VerticalCurvedList"/>
    <dgm:cxn modelId="{428AE55E-E662-467A-A67F-3695A3523E92}" type="presOf" srcId="{48D85352-933C-43BE-A46F-F92538C3D326}" destId="{A7760F41-716A-43F1-829A-C821E5E97B87}" srcOrd="0" destOrd="0" presId="urn:microsoft.com/office/officeart/2008/layout/VerticalCurvedList"/>
    <dgm:cxn modelId="{CB1E5280-2B45-4D27-88B1-DCDE2888A6B4}" type="presOf" srcId="{B50F12D2-0D77-4330-8650-FF42768BDDB0}" destId="{659E0D5A-A664-41F7-BB22-E4059F8B26F9}" srcOrd="0" destOrd="0" presId="urn:microsoft.com/office/officeart/2008/layout/VerticalCurvedList"/>
    <dgm:cxn modelId="{0825B84F-D304-4418-BC99-5FE5FCE2D40B}" srcId="{926BCA55-2FE5-42AD-BFBD-4DF9C24A657E}" destId="{48D85352-933C-43BE-A46F-F92538C3D326}" srcOrd="0" destOrd="0" parTransId="{70BC78D8-EF93-48E7-969A-478E024A8F1C}" sibTransId="{E6F56897-F27C-48C9-AF18-8DB76F143A40}"/>
    <dgm:cxn modelId="{3BBDC551-B675-49E8-9983-4F507835DCC5}" type="presOf" srcId="{E73D0A0D-4329-4EE1-9C7A-70E85AE885B1}" destId="{65DCA638-0A21-429D-B1E4-8EB1D3BA36B8}" srcOrd="0" destOrd="0" presId="urn:microsoft.com/office/officeart/2008/layout/VerticalCurvedList"/>
    <dgm:cxn modelId="{BCDB1987-1FEB-4D5F-B1BB-9D0D2E0A9D88}" type="presOf" srcId="{926BCA55-2FE5-42AD-BFBD-4DF9C24A657E}" destId="{0F83F8CA-635C-4624-9812-776656162E5E}" srcOrd="0" destOrd="0" presId="urn:microsoft.com/office/officeart/2008/layout/VerticalCurvedList"/>
    <dgm:cxn modelId="{C7078B18-4F57-4280-BB31-19809CBFC32D}" srcId="{926BCA55-2FE5-42AD-BFBD-4DF9C24A657E}" destId="{B50F12D2-0D77-4330-8650-FF42768BDDB0}" srcOrd="1" destOrd="0" parTransId="{AF625944-3B2C-41CD-B217-912C7F15B353}" sibTransId="{8FDEA11F-A7DF-4D50-9CDC-C400B320892C}"/>
    <dgm:cxn modelId="{9847D9C1-8AFC-4EAB-B5CD-E9AB7064261C}" srcId="{926BCA55-2FE5-42AD-BFBD-4DF9C24A657E}" destId="{E73D0A0D-4329-4EE1-9C7A-70E85AE885B1}" srcOrd="2" destOrd="0" parTransId="{536D3479-3CD3-46D7-9CD9-918751DD6149}" sibTransId="{DEC5785E-05B6-4C86-BE18-6E519298628E}"/>
    <dgm:cxn modelId="{63632689-14CB-4E06-92DC-9AB3706059B8}" type="presParOf" srcId="{0F83F8CA-635C-4624-9812-776656162E5E}" destId="{3D51A951-E9D0-415E-9A62-77D51A5BC6B8}" srcOrd="0" destOrd="0" presId="urn:microsoft.com/office/officeart/2008/layout/VerticalCurvedList"/>
    <dgm:cxn modelId="{6F4B6C1E-5F52-43BF-B2A3-2BD408D683F6}" type="presParOf" srcId="{3D51A951-E9D0-415E-9A62-77D51A5BC6B8}" destId="{64A87C54-53FB-4C9B-A191-64F9F7B3CEDA}" srcOrd="0" destOrd="0" presId="urn:microsoft.com/office/officeart/2008/layout/VerticalCurvedList"/>
    <dgm:cxn modelId="{FC5C0791-F45C-420C-A48F-7925A1D9DBAB}" type="presParOf" srcId="{64A87C54-53FB-4C9B-A191-64F9F7B3CEDA}" destId="{ABDAB5A2-F4A3-4010-BCD7-1EA340383D4D}" srcOrd="0" destOrd="0" presId="urn:microsoft.com/office/officeart/2008/layout/VerticalCurvedList"/>
    <dgm:cxn modelId="{292A0EE1-2DE4-4BBF-B13D-E525555CD26E}" type="presParOf" srcId="{64A87C54-53FB-4C9B-A191-64F9F7B3CEDA}" destId="{A4C9526B-4269-4B99-A8CE-D78E4CA887B1}" srcOrd="1" destOrd="0" presId="urn:microsoft.com/office/officeart/2008/layout/VerticalCurvedList"/>
    <dgm:cxn modelId="{253B4687-92D4-4916-912F-338504D80AD5}" type="presParOf" srcId="{64A87C54-53FB-4C9B-A191-64F9F7B3CEDA}" destId="{57CA7D7C-C35B-48C7-B746-9EAFAAB7BA1D}" srcOrd="2" destOrd="0" presId="urn:microsoft.com/office/officeart/2008/layout/VerticalCurvedList"/>
    <dgm:cxn modelId="{5B710026-1C42-4B03-AB4A-13C6DAB0E771}" type="presParOf" srcId="{64A87C54-53FB-4C9B-A191-64F9F7B3CEDA}" destId="{AFF7AD23-5CF1-4E39-8B05-1A2536E18040}" srcOrd="3" destOrd="0" presId="urn:microsoft.com/office/officeart/2008/layout/VerticalCurvedList"/>
    <dgm:cxn modelId="{327F382C-D9F0-4AFD-8D95-A2A220C7FCE8}" type="presParOf" srcId="{3D51A951-E9D0-415E-9A62-77D51A5BC6B8}" destId="{A7760F41-716A-43F1-829A-C821E5E97B87}" srcOrd="1" destOrd="0" presId="urn:microsoft.com/office/officeart/2008/layout/VerticalCurvedList"/>
    <dgm:cxn modelId="{9A89102B-6611-4F78-A058-51063E4DC0A3}" type="presParOf" srcId="{3D51A951-E9D0-415E-9A62-77D51A5BC6B8}" destId="{3EFCF3D7-FFD1-4591-8C36-5529869610AD}" srcOrd="2" destOrd="0" presId="urn:microsoft.com/office/officeart/2008/layout/VerticalCurvedList"/>
    <dgm:cxn modelId="{14F1E26B-9F60-4FB8-B84D-C5091336E3FE}" type="presParOf" srcId="{3EFCF3D7-FFD1-4591-8C36-5529869610AD}" destId="{19C5767F-76BE-41B3-83F9-B9306A0C1DA8}" srcOrd="0" destOrd="0" presId="urn:microsoft.com/office/officeart/2008/layout/VerticalCurvedList"/>
    <dgm:cxn modelId="{A2439473-BC91-48DA-9F9B-F02B86F97579}" type="presParOf" srcId="{3D51A951-E9D0-415E-9A62-77D51A5BC6B8}" destId="{659E0D5A-A664-41F7-BB22-E4059F8B26F9}" srcOrd="3" destOrd="0" presId="urn:microsoft.com/office/officeart/2008/layout/VerticalCurvedList"/>
    <dgm:cxn modelId="{5716313E-5B7B-4F12-A652-602F3E3B1B1B}" type="presParOf" srcId="{3D51A951-E9D0-415E-9A62-77D51A5BC6B8}" destId="{D850FCDF-089F-45BB-B3AC-EDEAD2F62996}" srcOrd="4" destOrd="0" presId="urn:microsoft.com/office/officeart/2008/layout/VerticalCurvedList"/>
    <dgm:cxn modelId="{7C5955F5-6279-454F-8920-A21EEB04C723}" type="presParOf" srcId="{D850FCDF-089F-45BB-B3AC-EDEAD2F62996}" destId="{E3EE56E9-8D7F-4655-A506-76EBF794CE4D}" srcOrd="0" destOrd="0" presId="urn:microsoft.com/office/officeart/2008/layout/VerticalCurvedList"/>
    <dgm:cxn modelId="{291E03BF-59D2-42CC-A1E6-A03123A3593D}" type="presParOf" srcId="{3D51A951-E9D0-415E-9A62-77D51A5BC6B8}" destId="{65DCA638-0A21-429D-B1E4-8EB1D3BA36B8}" srcOrd="5" destOrd="0" presId="urn:microsoft.com/office/officeart/2008/layout/VerticalCurvedList"/>
    <dgm:cxn modelId="{8405D356-2C0C-458A-AC0B-649053E8B77F}" type="presParOf" srcId="{3D51A951-E9D0-415E-9A62-77D51A5BC6B8}" destId="{F56CAF5A-564E-43EB-913B-86099B6E8402}" srcOrd="6" destOrd="0" presId="urn:microsoft.com/office/officeart/2008/layout/VerticalCurvedList"/>
    <dgm:cxn modelId="{884D2148-03D2-446D-9167-56EDF5D64732}" type="presParOf" srcId="{F56CAF5A-564E-43EB-913B-86099B6E8402}" destId="{AEEF79B9-647F-4AC8-A89B-CBBCA69ECB89}" srcOrd="0" destOrd="0" presId="urn:microsoft.com/office/officeart/2008/layout/VerticalCurvedLis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26BCA55-2FE5-42AD-BFBD-4DF9C24A657E}"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tr-TR"/>
        </a:p>
      </dgm:t>
    </dgm:pt>
    <dgm:pt modelId="{48D85352-933C-43BE-A46F-F92538C3D326}">
      <dgm:prSet phldrT="[Metin]"/>
      <dgm:spPr/>
      <dgm:t>
        <a:bodyPr/>
        <a:lstStyle/>
        <a:p>
          <a:r>
            <a:rPr lang="tr-TR" dirty="0" smtClean="0"/>
            <a:t>d) Engelsiz Çalışma Salonu</a:t>
          </a:r>
          <a:endParaRPr lang="tr-TR" dirty="0"/>
        </a:p>
      </dgm:t>
    </dgm:pt>
    <dgm:pt modelId="{70BC78D8-EF93-48E7-969A-478E024A8F1C}" type="parTrans" cxnId="{0825B84F-D304-4418-BC99-5FE5FCE2D40B}">
      <dgm:prSet/>
      <dgm:spPr/>
      <dgm:t>
        <a:bodyPr/>
        <a:lstStyle/>
        <a:p>
          <a:endParaRPr lang="tr-TR"/>
        </a:p>
      </dgm:t>
    </dgm:pt>
    <dgm:pt modelId="{E6F56897-F27C-48C9-AF18-8DB76F143A40}" type="sibTrans" cxnId="{0825B84F-D304-4418-BC99-5FE5FCE2D40B}">
      <dgm:prSet/>
      <dgm:spPr/>
      <dgm:t>
        <a:bodyPr/>
        <a:lstStyle/>
        <a:p>
          <a:endParaRPr lang="tr-TR"/>
        </a:p>
      </dgm:t>
    </dgm:pt>
    <dgm:pt modelId="{B50F12D2-0D77-4330-8650-FF42768BDDB0}">
      <dgm:prSet phldrT="[Metin]"/>
      <dgm:spPr/>
      <dgm:t>
        <a:bodyPr/>
        <a:lstStyle/>
        <a:p>
          <a:r>
            <a:rPr lang="tr-TR" dirty="0" smtClean="0"/>
            <a:t>e) Kısmi Zamanlı Öğrenci Desteği</a:t>
          </a:r>
          <a:endParaRPr lang="tr-TR" dirty="0"/>
        </a:p>
      </dgm:t>
    </dgm:pt>
    <dgm:pt modelId="{AF625944-3B2C-41CD-B217-912C7F15B353}" type="parTrans" cxnId="{C7078B18-4F57-4280-BB31-19809CBFC32D}">
      <dgm:prSet/>
      <dgm:spPr/>
      <dgm:t>
        <a:bodyPr/>
        <a:lstStyle/>
        <a:p>
          <a:endParaRPr lang="tr-TR"/>
        </a:p>
      </dgm:t>
    </dgm:pt>
    <dgm:pt modelId="{8FDEA11F-A7DF-4D50-9CDC-C400B320892C}" type="sibTrans" cxnId="{C7078B18-4F57-4280-BB31-19809CBFC32D}">
      <dgm:prSet/>
      <dgm:spPr/>
      <dgm:t>
        <a:bodyPr/>
        <a:lstStyle/>
        <a:p>
          <a:endParaRPr lang="tr-TR"/>
        </a:p>
      </dgm:t>
    </dgm:pt>
    <dgm:pt modelId="{E73D0A0D-4329-4EE1-9C7A-70E85AE885B1}">
      <dgm:prSet phldrT="[Metin]"/>
      <dgm:spPr/>
      <dgm:t>
        <a:bodyPr/>
        <a:lstStyle/>
        <a:p>
          <a:r>
            <a:rPr lang="tr-TR" dirty="0" smtClean="0"/>
            <a:t>f) Glütensiz Yemek Hizmeti</a:t>
          </a:r>
          <a:endParaRPr lang="tr-TR" dirty="0"/>
        </a:p>
      </dgm:t>
    </dgm:pt>
    <dgm:pt modelId="{536D3479-3CD3-46D7-9CD9-918751DD6149}" type="parTrans" cxnId="{9847D9C1-8AFC-4EAB-B5CD-E9AB7064261C}">
      <dgm:prSet/>
      <dgm:spPr/>
      <dgm:t>
        <a:bodyPr/>
        <a:lstStyle/>
        <a:p>
          <a:endParaRPr lang="tr-TR"/>
        </a:p>
      </dgm:t>
    </dgm:pt>
    <dgm:pt modelId="{DEC5785E-05B6-4C86-BE18-6E519298628E}" type="sibTrans" cxnId="{9847D9C1-8AFC-4EAB-B5CD-E9AB7064261C}">
      <dgm:prSet/>
      <dgm:spPr/>
      <dgm:t>
        <a:bodyPr/>
        <a:lstStyle/>
        <a:p>
          <a:endParaRPr lang="tr-TR"/>
        </a:p>
      </dgm:t>
    </dgm:pt>
    <dgm:pt modelId="{0F83F8CA-635C-4624-9812-776656162E5E}" type="pres">
      <dgm:prSet presAssocID="{926BCA55-2FE5-42AD-BFBD-4DF9C24A657E}" presName="Name0" presStyleCnt="0">
        <dgm:presLayoutVars>
          <dgm:chMax val="7"/>
          <dgm:chPref val="7"/>
          <dgm:dir/>
        </dgm:presLayoutVars>
      </dgm:prSet>
      <dgm:spPr/>
      <dgm:t>
        <a:bodyPr/>
        <a:lstStyle/>
        <a:p>
          <a:endParaRPr lang="tr-TR"/>
        </a:p>
      </dgm:t>
    </dgm:pt>
    <dgm:pt modelId="{3D51A951-E9D0-415E-9A62-77D51A5BC6B8}" type="pres">
      <dgm:prSet presAssocID="{926BCA55-2FE5-42AD-BFBD-4DF9C24A657E}" presName="Name1" presStyleCnt="0"/>
      <dgm:spPr/>
    </dgm:pt>
    <dgm:pt modelId="{64A87C54-53FB-4C9B-A191-64F9F7B3CEDA}" type="pres">
      <dgm:prSet presAssocID="{926BCA55-2FE5-42AD-BFBD-4DF9C24A657E}" presName="cycle" presStyleCnt="0"/>
      <dgm:spPr/>
    </dgm:pt>
    <dgm:pt modelId="{ABDAB5A2-F4A3-4010-BCD7-1EA340383D4D}" type="pres">
      <dgm:prSet presAssocID="{926BCA55-2FE5-42AD-BFBD-4DF9C24A657E}" presName="srcNode" presStyleLbl="node1" presStyleIdx="0" presStyleCnt="3"/>
      <dgm:spPr/>
    </dgm:pt>
    <dgm:pt modelId="{A4C9526B-4269-4B99-A8CE-D78E4CA887B1}" type="pres">
      <dgm:prSet presAssocID="{926BCA55-2FE5-42AD-BFBD-4DF9C24A657E}" presName="conn" presStyleLbl="parChTrans1D2" presStyleIdx="0" presStyleCnt="1"/>
      <dgm:spPr/>
      <dgm:t>
        <a:bodyPr/>
        <a:lstStyle/>
        <a:p>
          <a:endParaRPr lang="tr-TR"/>
        </a:p>
      </dgm:t>
    </dgm:pt>
    <dgm:pt modelId="{57CA7D7C-C35B-48C7-B746-9EAFAAB7BA1D}" type="pres">
      <dgm:prSet presAssocID="{926BCA55-2FE5-42AD-BFBD-4DF9C24A657E}" presName="extraNode" presStyleLbl="node1" presStyleIdx="0" presStyleCnt="3"/>
      <dgm:spPr/>
    </dgm:pt>
    <dgm:pt modelId="{AFF7AD23-5CF1-4E39-8B05-1A2536E18040}" type="pres">
      <dgm:prSet presAssocID="{926BCA55-2FE5-42AD-BFBD-4DF9C24A657E}" presName="dstNode" presStyleLbl="node1" presStyleIdx="0" presStyleCnt="3"/>
      <dgm:spPr/>
    </dgm:pt>
    <dgm:pt modelId="{A7760F41-716A-43F1-829A-C821E5E97B87}" type="pres">
      <dgm:prSet presAssocID="{48D85352-933C-43BE-A46F-F92538C3D326}" presName="text_1" presStyleLbl="node1" presStyleIdx="0" presStyleCnt="3">
        <dgm:presLayoutVars>
          <dgm:bulletEnabled val="1"/>
        </dgm:presLayoutVars>
      </dgm:prSet>
      <dgm:spPr/>
      <dgm:t>
        <a:bodyPr/>
        <a:lstStyle/>
        <a:p>
          <a:endParaRPr lang="tr-TR"/>
        </a:p>
      </dgm:t>
    </dgm:pt>
    <dgm:pt modelId="{3EFCF3D7-FFD1-4591-8C36-5529869610AD}" type="pres">
      <dgm:prSet presAssocID="{48D85352-933C-43BE-A46F-F92538C3D326}" presName="accent_1" presStyleCnt="0"/>
      <dgm:spPr/>
    </dgm:pt>
    <dgm:pt modelId="{19C5767F-76BE-41B3-83F9-B9306A0C1DA8}" type="pres">
      <dgm:prSet presAssocID="{48D85352-933C-43BE-A46F-F92538C3D326}" presName="accentRepeatNode" presStyleLbl="solidFgAcc1" presStyleIdx="0" presStyleCnt="3"/>
      <dgm:spPr/>
    </dgm:pt>
    <dgm:pt modelId="{659E0D5A-A664-41F7-BB22-E4059F8B26F9}" type="pres">
      <dgm:prSet presAssocID="{B50F12D2-0D77-4330-8650-FF42768BDDB0}" presName="text_2" presStyleLbl="node1" presStyleIdx="1" presStyleCnt="3">
        <dgm:presLayoutVars>
          <dgm:bulletEnabled val="1"/>
        </dgm:presLayoutVars>
      </dgm:prSet>
      <dgm:spPr/>
      <dgm:t>
        <a:bodyPr/>
        <a:lstStyle/>
        <a:p>
          <a:endParaRPr lang="tr-TR"/>
        </a:p>
      </dgm:t>
    </dgm:pt>
    <dgm:pt modelId="{D850FCDF-089F-45BB-B3AC-EDEAD2F62996}" type="pres">
      <dgm:prSet presAssocID="{B50F12D2-0D77-4330-8650-FF42768BDDB0}" presName="accent_2" presStyleCnt="0"/>
      <dgm:spPr/>
    </dgm:pt>
    <dgm:pt modelId="{E3EE56E9-8D7F-4655-A506-76EBF794CE4D}" type="pres">
      <dgm:prSet presAssocID="{B50F12D2-0D77-4330-8650-FF42768BDDB0}" presName="accentRepeatNode" presStyleLbl="solidFgAcc1" presStyleIdx="1" presStyleCnt="3"/>
      <dgm:spPr/>
    </dgm:pt>
    <dgm:pt modelId="{65DCA638-0A21-429D-B1E4-8EB1D3BA36B8}" type="pres">
      <dgm:prSet presAssocID="{E73D0A0D-4329-4EE1-9C7A-70E85AE885B1}" presName="text_3" presStyleLbl="node1" presStyleIdx="2" presStyleCnt="3">
        <dgm:presLayoutVars>
          <dgm:bulletEnabled val="1"/>
        </dgm:presLayoutVars>
      </dgm:prSet>
      <dgm:spPr/>
      <dgm:t>
        <a:bodyPr/>
        <a:lstStyle/>
        <a:p>
          <a:endParaRPr lang="tr-TR"/>
        </a:p>
      </dgm:t>
    </dgm:pt>
    <dgm:pt modelId="{F56CAF5A-564E-43EB-913B-86099B6E8402}" type="pres">
      <dgm:prSet presAssocID="{E73D0A0D-4329-4EE1-9C7A-70E85AE885B1}" presName="accent_3" presStyleCnt="0"/>
      <dgm:spPr/>
    </dgm:pt>
    <dgm:pt modelId="{AEEF79B9-647F-4AC8-A89B-CBBCA69ECB89}" type="pres">
      <dgm:prSet presAssocID="{E73D0A0D-4329-4EE1-9C7A-70E85AE885B1}" presName="accentRepeatNode" presStyleLbl="solidFgAcc1" presStyleIdx="2" presStyleCnt="3"/>
      <dgm:spPr/>
      <dgm:t>
        <a:bodyPr/>
        <a:lstStyle/>
        <a:p>
          <a:endParaRPr lang="tr-TR"/>
        </a:p>
      </dgm:t>
    </dgm:pt>
  </dgm:ptLst>
  <dgm:cxnLst>
    <dgm:cxn modelId="{F36C7419-4A03-4F59-A00F-E6F1EE8ED520}" type="presOf" srcId="{E6F56897-F27C-48C9-AF18-8DB76F143A40}" destId="{A4C9526B-4269-4B99-A8CE-D78E4CA887B1}" srcOrd="0" destOrd="0" presId="urn:microsoft.com/office/officeart/2008/layout/VerticalCurvedList"/>
    <dgm:cxn modelId="{428AE55E-E662-467A-A67F-3695A3523E92}" type="presOf" srcId="{48D85352-933C-43BE-A46F-F92538C3D326}" destId="{A7760F41-716A-43F1-829A-C821E5E97B87}" srcOrd="0" destOrd="0" presId="urn:microsoft.com/office/officeart/2008/layout/VerticalCurvedList"/>
    <dgm:cxn modelId="{CB1E5280-2B45-4D27-88B1-DCDE2888A6B4}" type="presOf" srcId="{B50F12D2-0D77-4330-8650-FF42768BDDB0}" destId="{659E0D5A-A664-41F7-BB22-E4059F8B26F9}" srcOrd="0" destOrd="0" presId="urn:microsoft.com/office/officeart/2008/layout/VerticalCurvedList"/>
    <dgm:cxn modelId="{0825B84F-D304-4418-BC99-5FE5FCE2D40B}" srcId="{926BCA55-2FE5-42AD-BFBD-4DF9C24A657E}" destId="{48D85352-933C-43BE-A46F-F92538C3D326}" srcOrd="0" destOrd="0" parTransId="{70BC78D8-EF93-48E7-969A-478E024A8F1C}" sibTransId="{E6F56897-F27C-48C9-AF18-8DB76F143A40}"/>
    <dgm:cxn modelId="{3BBDC551-B675-49E8-9983-4F507835DCC5}" type="presOf" srcId="{E73D0A0D-4329-4EE1-9C7A-70E85AE885B1}" destId="{65DCA638-0A21-429D-B1E4-8EB1D3BA36B8}" srcOrd="0" destOrd="0" presId="urn:microsoft.com/office/officeart/2008/layout/VerticalCurvedList"/>
    <dgm:cxn modelId="{BCDB1987-1FEB-4D5F-B1BB-9D0D2E0A9D88}" type="presOf" srcId="{926BCA55-2FE5-42AD-BFBD-4DF9C24A657E}" destId="{0F83F8CA-635C-4624-9812-776656162E5E}" srcOrd="0" destOrd="0" presId="urn:microsoft.com/office/officeart/2008/layout/VerticalCurvedList"/>
    <dgm:cxn modelId="{C7078B18-4F57-4280-BB31-19809CBFC32D}" srcId="{926BCA55-2FE5-42AD-BFBD-4DF9C24A657E}" destId="{B50F12D2-0D77-4330-8650-FF42768BDDB0}" srcOrd="1" destOrd="0" parTransId="{AF625944-3B2C-41CD-B217-912C7F15B353}" sibTransId="{8FDEA11F-A7DF-4D50-9CDC-C400B320892C}"/>
    <dgm:cxn modelId="{9847D9C1-8AFC-4EAB-B5CD-E9AB7064261C}" srcId="{926BCA55-2FE5-42AD-BFBD-4DF9C24A657E}" destId="{E73D0A0D-4329-4EE1-9C7A-70E85AE885B1}" srcOrd="2" destOrd="0" parTransId="{536D3479-3CD3-46D7-9CD9-918751DD6149}" sibTransId="{DEC5785E-05B6-4C86-BE18-6E519298628E}"/>
    <dgm:cxn modelId="{63632689-14CB-4E06-92DC-9AB3706059B8}" type="presParOf" srcId="{0F83F8CA-635C-4624-9812-776656162E5E}" destId="{3D51A951-E9D0-415E-9A62-77D51A5BC6B8}" srcOrd="0" destOrd="0" presId="urn:microsoft.com/office/officeart/2008/layout/VerticalCurvedList"/>
    <dgm:cxn modelId="{6F4B6C1E-5F52-43BF-B2A3-2BD408D683F6}" type="presParOf" srcId="{3D51A951-E9D0-415E-9A62-77D51A5BC6B8}" destId="{64A87C54-53FB-4C9B-A191-64F9F7B3CEDA}" srcOrd="0" destOrd="0" presId="urn:microsoft.com/office/officeart/2008/layout/VerticalCurvedList"/>
    <dgm:cxn modelId="{FC5C0791-F45C-420C-A48F-7925A1D9DBAB}" type="presParOf" srcId="{64A87C54-53FB-4C9B-A191-64F9F7B3CEDA}" destId="{ABDAB5A2-F4A3-4010-BCD7-1EA340383D4D}" srcOrd="0" destOrd="0" presId="urn:microsoft.com/office/officeart/2008/layout/VerticalCurvedList"/>
    <dgm:cxn modelId="{292A0EE1-2DE4-4BBF-B13D-E525555CD26E}" type="presParOf" srcId="{64A87C54-53FB-4C9B-A191-64F9F7B3CEDA}" destId="{A4C9526B-4269-4B99-A8CE-D78E4CA887B1}" srcOrd="1" destOrd="0" presId="urn:microsoft.com/office/officeart/2008/layout/VerticalCurvedList"/>
    <dgm:cxn modelId="{253B4687-92D4-4916-912F-338504D80AD5}" type="presParOf" srcId="{64A87C54-53FB-4C9B-A191-64F9F7B3CEDA}" destId="{57CA7D7C-C35B-48C7-B746-9EAFAAB7BA1D}" srcOrd="2" destOrd="0" presId="urn:microsoft.com/office/officeart/2008/layout/VerticalCurvedList"/>
    <dgm:cxn modelId="{5B710026-1C42-4B03-AB4A-13C6DAB0E771}" type="presParOf" srcId="{64A87C54-53FB-4C9B-A191-64F9F7B3CEDA}" destId="{AFF7AD23-5CF1-4E39-8B05-1A2536E18040}" srcOrd="3" destOrd="0" presId="urn:microsoft.com/office/officeart/2008/layout/VerticalCurvedList"/>
    <dgm:cxn modelId="{327F382C-D9F0-4AFD-8D95-A2A220C7FCE8}" type="presParOf" srcId="{3D51A951-E9D0-415E-9A62-77D51A5BC6B8}" destId="{A7760F41-716A-43F1-829A-C821E5E97B87}" srcOrd="1" destOrd="0" presId="urn:microsoft.com/office/officeart/2008/layout/VerticalCurvedList"/>
    <dgm:cxn modelId="{9A89102B-6611-4F78-A058-51063E4DC0A3}" type="presParOf" srcId="{3D51A951-E9D0-415E-9A62-77D51A5BC6B8}" destId="{3EFCF3D7-FFD1-4591-8C36-5529869610AD}" srcOrd="2" destOrd="0" presId="urn:microsoft.com/office/officeart/2008/layout/VerticalCurvedList"/>
    <dgm:cxn modelId="{14F1E26B-9F60-4FB8-B84D-C5091336E3FE}" type="presParOf" srcId="{3EFCF3D7-FFD1-4591-8C36-5529869610AD}" destId="{19C5767F-76BE-41B3-83F9-B9306A0C1DA8}" srcOrd="0" destOrd="0" presId="urn:microsoft.com/office/officeart/2008/layout/VerticalCurvedList"/>
    <dgm:cxn modelId="{A2439473-BC91-48DA-9F9B-F02B86F97579}" type="presParOf" srcId="{3D51A951-E9D0-415E-9A62-77D51A5BC6B8}" destId="{659E0D5A-A664-41F7-BB22-E4059F8B26F9}" srcOrd="3" destOrd="0" presId="urn:microsoft.com/office/officeart/2008/layout/VerticalCurvedList"/>
    <dgm:cxn modelId="{5716313E-5B7B-4F12-A652-602F3E3B1B1B}" type="presParOf" srcId="{3D51A951-E9D0-415E-9A62-77D51A5BC6B8}" destId="{D850FCDF-089F-45BB-B3AC-EDEAD2F62996}" srcOrd="4" destOrd="0" presId="urn:microsoft.com/office/officeart/2008/layout/VerticalCurvedList"/>
    <dgm:cxn modelId="{7C5955F5-6279-454F-8920-A21EEB04C723}" type="presParOf" srcId="{D850FCDF-089F-45BB-B3AC-EDEAD2F62996}" destId="{E3EE56E9-8D7F-4655-A506-76EBF794CE4D}" srcOrd="0" destOrd="0" presId="urn:microsoft.com/office/officeart/2008/layout/VerticalCurvedList"/>
    <dgm:cxn modelId="{291E03BF-59D2-42CC-A1E6-A03123A3593D}" type="presParOf" srcId="{3D51A951-E9D0-415E-9A62-77D51A5BC6B8}" destId="{65DCA638-0A21-429D-B1E4-8EB1D3BA36B8}" srcOrd="5" destOrd="0" presId="urn:microsoft.com/office/officeart/2008/layout/VerticalCurvedList"/>
    <dgm:cxn modelId="{8405D356-2C0C-458A-AC0B-649053E8B77F}" type="presParOf" srcId="{3D51A951-E9D0-415E-9A62-77D51A5BC6B8}" destId="{F56CAF5A-564E-43EB-913B-86099B6E8402}" srcOrd="6" destOrd="0" presId="urn:microsoft.com/office/officeart/2008/layout/VerticalCurvedList"/>
    <dgm:cxn modelId="{884D2148-03D2-446D-9167-56EDF5D64732}" type="presParOf" srcId="{F56CAF5A-564E-43EB-913B-86099B6E8402}" destId="{AEEF79B9-647F-4AC8-A89B-CBBCA69ECB89}" srcOrd="0" destOrd="0" presId="urn:microsoft.com/office/officeart/2008/layout/VerticalCurvedList"/>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199603F8-CD60-44DD-9FDF-710F9492AF4A}" type="doc">
      <dgm:prSet loTypeId="urn:microsoft.com/office/officeart/2008/layout/VerticalCurvedList" loCatId="list" qsTypeId="urn:microsoft.com/office/officeart/2005/8/quickstyle/simple1" qsCatId="simple" csTypeId="urn:microsoft.com/office/officeart/2005/8/colors/accent1_2" csCatId="accent1" phldr="0"/>
      <dgm:spPr/>
      <dgm:t>
        <a:bodyPr/>
        <a:lstStyle/>
        <a:p>
          <a:endParaRPr lang="tr-TR"/>
        </a:p>
      </dgm:t>
    </dgm:pt>
    <dgm:pt modelId="{F70F1E57-1A0A-42A2-92F1-1F2AD0B2BB48}" type="pres">
      <dgm:prSet presAssocID="{199603F8-CD60-44DD-9FDF-710F9492AF4A}" presName="Name0" presStyleCnt="0">
        <dgm:presLayoutVars>
          <dgm:chMax val="7"/>
          <dgm:chPref val="7"/>
          <dgm:dir/>
        </dgm:presLayoutVars>
      </dgm:prSet>
      <dgm:spPr/>
      <dgm:t>
        <a:bodyPr/>
        <a:lstStyle/>
        <a:p>
          <a:endParaRPr lang="tr-TR"/>
        </a:p>
      </dgm:t>
    </dgm:pt>
    <dgm:pt modelId="{E3D2E26B-C5B1-4649-B3DC-20617FD2166C}" type="pres">
      <dgm:prSet presAssocID="{199603F8-CD60-44DD-9FDF-710F9492AF4A}" presName="Name1" presStyleCnt="0"/>
      <dgm:spPr/>
    </dgm:pt>
    <dgm:pt modelId="{657EB3D6-D796-4C74-AE65-29DCFDEB1145}" type="pres">
      <dgm:prSet presAssocID="{199603F8-CD60-44DD-9FDF-710F9492AF4A}" presName="cycle" presStyleCnt="0"/>
      <dgm:spPr/>
    </dgm:pt>
    <dgm:pt modelId="{9E286FA4-BADA-4515-8C6C-D4CA0758E499}" type="pres">
      <dgm:prSet presAssocID="{199603F8-CD60-44DD-9FDF-710F9492AF4A}" presName="srcNode" presStyleLbl="node1" presStyleIdx="0" presStyleCnt="0"/>
      <dgm:spPr/>
    </dgm:pt>
    <dgm:pt modelId="{B6819B2E-3FE7-4134-A5B1-6ED916096C99}" type="pres">
      <dgm:prSet presAssocID="{199603F8-CD60-44DD-9FDF-710F9492AF4A}" presName="conn" presStyleLbl="parChTrans1D2" presStyleIdx="0" presStyleCnt="1"/>
      <dgm:spPr/>
      <dgm:t>
        <a:bodyPr/>
        <a:lstStyle/>
        <a:p>
          <a:endParaRPr lang="tr-TR"/>
        </a:p>
      </dgm:t>
    </dgm:pt>
    <dgm:pt modelId="{203E633D-B7B5-4900-A081-FB7482731D27}" type="pres">
      <dgm:prSet presAssocID="{199603F8-CD60-44DD-9FDF-710F9492AF4A}" presName="extraNode" presStyleLbl="node1" presStyleIdx="0" presStyleCnt="0"/>
      <dgm:spPr/>
    </dgm:pt>
    <dgm:pt modelId="{8D20203F-BFE9-45E0-AF90-C820D16EDF6D}" type="pres">
      <dgm:prSet presAssocID="{199603F8-CD60-44DD-9FDF-710F9492AF4A}" presName="dstNode" presStyleLbl="node1" presStyleIdx="0" presStyleCnt="0"/>
      <dgm:spPr/>
    </dgm:pt>
  </dgm:ptLst>
  <dgm:cxnLst>
    <dgm:cxn modelId="{043ADA57-2538-4B06-A99E-A522619680C8}" type="presOf" srcId="{199603F8-CD60-44DD-9FDF-710F9492AF4A}" destId="{F70F1E57-1A0A-42A2-92F1-1F2AD0B2BB48}" srcOrd="0" destOrd="0" presId="urn:microsoft.com/office/officeart/2008/layout/VerticalCurvedList"/>
    <dgm:cxn modelId="{96B69060-756B-439F-9F49-825657F747EF}" type="presParOf" srcId="{F70F1E57-1A0A-42A2-92F1-1F2AD0B2BB48}" destId="{E3D2E26B-C5B1-4649-B3DC-20617FD2166C}" srcOrd="0" destOrd="0" presId="urn:microsoft.com/office/officeart/2008/layout/VerticalCurvedList"/>
    <dgm:cxn modelId="{BCB2E16D-66B4-4DBE-92FE-DD61EB675D1B}" type="presParOf" srcId="{E3D2E26B-C5B1-4649-B3DC-20617FD2166C}" destId="{657EB3D6-D796-4C74-AE65-29DCFDEB1145}" srcOrd="0" destOrd="0" presId="urn:microsoft.com/office/officeart/2008/layout/VerticalCurvedList"/>
    <dgm:cxn modelId="{A2C70F31-76F9-4FD5-B233-228D3F6CDA71}" type="presParOf" srcId="{657EB3D6-D796-4C74-AE65-29DCFDEB1145}" destId="{9E286FA4-BADA-4515-8C6C-D4CA0758E499}" srcOrd="0" destOrd="0" presId="urn:microsoft.com/office/officeart/2008/layout/VerticalCurvedList"/>
    <dgm:cxn modelId="{3A725290-71CD-4258-BA06-B8431D6B5A52}" type="presParOf" srcId="{657EB3D6-D796-4C74-AE65-29DCFDEB1145}" destId="{B6819B2E-3FE7-4134-A5B1-6ED916096C99}" srcOrd="1" destOrd="0" presId="urn:microsoft.com/office/officeart/2008/layout/VerticalCurvedList"/>
    <dgm:cxn modelId="{A4D5486C-A248-43CB-B50D-72C4508CDB4E}" type="presParOf" srcId="{657EB3D6-D796-4C74-AE65-29DCFDEB1145}" destId="{203E633D-B7B5-4900-A081-FB7482731D27}" srcOrd="2" destOrd="0" presId="urn:microsoft.com/office/officeart/2008/layout/VerticalCurvedList"/>
    <dgm:cxn modelId="{739458FE-50FF-421A-AF20-29AF49603579}" type="presParOf" srcId="{657EB3D6-D796-4C74-AE65-29DCFDEB1145}" destId="{8D20203F-BFE9-45E0-AF90-C820D16EDF6D}" srcOrd="3"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A6D43C-8337-4347-A9A2-F34FE2BB4976}">
      <dsp:nvSpPr>
        <dsp:cNvPr id="0" name=""/>
        <dsp:cNvSpPr/>
      </dsp:nvSpPr>
      <dsp:spPr>
        <a:xfrm rot="5400000">
          <a:off x="-103779" y="103779"/>
          <a:ext cx="691866" cy="484306"/>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tr-TR" sz="1300" kern="1200" dirty="0" smtClean="0"/>
            <a:t>2</a:t>
          </a:r>
          <a:endParaRPr lang="tr-TR" sz="1300" kern="1200" dirty="0"/>
        </a:p>
      </dsp:txBody>
      <dsp:txXfrm rot="-5400000">
        <a:off x="1" y="242152"/>
        <a:ext cx="484306" cy="207560"/>
      </dsp:txXfrm>
    </dsp:sp>
    <dsp:sp modelId="{5A09B2D1-B5C8-4DE1-80D9-F2BB2EB4F0E6}">
      <dsp:nvSpPr>
        <dsp:cNvPr id="0" name=""/>
        <dsp:cNvSpPr/>
      </dsp:nvSpPr>
      <dsp:spPr>
        <a:xfrm rot="5400000">
          <a:off x="4478262" y="-3993057"/>
          <a:ext cx="449713" cy="8437625"/>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84912" tIns="16510" rIns="16510" bIns="16510" numCol="1" spcCol="1270" anchor="ctr" anchorCtr="0">
          <a:noAutofit/>
        </a:bodyPr>
        <a:lstStyle/>
        <a:p>
          <a:pPr marL="228600" lvl="1" indent="-228600" algn="l" defTabSz="1155700">
            <a:lnSpc>
              <a:spcPct val="90000"/>
            </a:lnSpc>
            <a:spcBef>
              <a:spcPct val="0"/>
            </a:spcBef>
            <a:spcAft>
              <a:spcPct val="15000"/>
            </a:spcAft>
            <a:buChar char="••"/>
          </a:pPr>
          <a:r>
            <a:rPr lang="tr-TR" sz="2600" kern="1200" dirty="0" smtClean="0">
              <a:solidFill>
                <a:schemeClr val="dk1">
                  <a:hueOff val="0"/>
                  <a:satOff val="0"/>
                  <a:lumOff val="0"/>
                  <a:alphaOff val="0"/>
                </a:schemeClr>
              </a:solidFill>
              <a:latin typeface="+mn-lt"/>
              <a:ea typeface="+mn-ea"/>
              <a:cs typeface="+mn-cs"/>
            </a:rPr>
            <a:t>Akademik Birimler</a:t>
          </a:r>
          <a:endParaRPr lang="tr-TR" sz="2600" kern="1200" dirty="0">
            <a:solidFill>
              <a:schemeClr val="dk1">
                <a:hueOff val="0"/>
                <a:satOff val="0"/>
                <a:lumOff val="0"/>
                <a:alphaOff val="0"/>
              </a:schemeClr>
            </a:solidFill>
            <a:latin typeface="+mn-lt"/>
            <a:ea typeface="+mn-ea"/>
            <a:cs typeface="+mn-cs"/>
          </a:endParaRPr>
        </a:p>
      </dsp:txBody>
      <dsp:txXfrm rot="-5400000">
        <a:off x="484307" y="22851"/>
        <a:ext cx="8415672" cy="405807"/>
      </dsp:txXfrm>
    </dsp:sp>
    <dsp:sp modelId="{8FA939E4-A16A-4773-B5BE-EAE52FA743AC}">
      <dsp:nvSpPr>
        <dsp:cNvPr id="0" name=""/>
        <dsp:cNvSpPr/>
      </dsp:nvSpPr>
      <dsp:spPr>
        <a:xfrm rot="5400000">
          <a:off x="-103779" y="651252"/>
          <a:ext cx="691866" cy="484306"/>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tr-TR" sz="1300" kern="1200" dirty="0" smtClean="0"/>
            <a:t>3</a:t>
          </a:r>
          <a:endParaRPr lang="tr-TR" sz="1300" kern="1200" dirty="0"/>
        </a:p>
      </dsp:txBody>
      <dsp:txXfrm rot="-5400000">
        <a:off x="1" y="789625"/>
        <a:ext cx="484306" cy="207560"/>
      </dsp:txXfrm>
    </dsp:sp>
    <dsp:sp modelId="{56A004BB-794C-4BB4-B019-A0781F343B6B}">
      <dsp:nvSpPr>
        <dsp:cNvPr id="0" name=""/>
        <dsp:cNvSpPr/>
      </dsp:nvSpPr>
      <dsp:spPr>
        <a:xfrm rot="5400000">
          <a:off x="4478262" y="-3446483"/>
          <a:ext cx="449713" cy="8437625"/>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84912" tIns="16510" rIns="16510" bIns="16510" numCol="1" spcCol="1270" anchor="ctr" anchorCtr="0">
          <a:noAutofit/>
        </a:bodyPr>
        <a:lstStyle/>
        <a:p>
          <a:pPr marL="228600" lvl="1" indent="-228600" algn="l" defTabSz="1155700">
            <a:lnSpc>
              <a:spcPct val="90000"/>
            </a:lnSpc>
            <a:spcBef>
              <a:spcPct val="0"/>
            </a:spcBef>
            <a:spcAft>
              <a:spcPct val="15000"/>
            </a:spcAft>
            <a:buChar char="••"/>
          </a:pPr>
          <a:r>
            <a:rPr lang="tr-TR" sz="2600" kern="1200" dirty="0" smtClean="0">
              <a:solidFill>
                <a:schemeClr val="dk1">
                  <a:hueOff val="0"/>
                  <a:satOff val="0"/>
                  <a:lumOff val="0"/>
                  <a:alphaOff val="0"/>
                </a:schemeClr>
              </a:solidFill>
              <a:latin typeface="+mn-lt"/>
              <a:ea typeface="+mn-ea"/>
              <a:cs typeface="+mn-cs"/>
            </a:rPr>
            <a:t>Akademik Takvim</a:t>
          </a:r>
          <a:endParaRPr lang="tr-TR" sz="1200" kern="1200" dirty="0"/>
        </a:p>
      </dsp:txBody>
      <dsp:txXfrm rot="-5400000">
        <a:off x="484307" y="569425"/>
        <a:ext cx="8415672" cy="405807"/>
      </dsp:txXfrm>
    </dsp:sp>
    <dsp:sp modelId="{6EF3DC24-149F-4EBA-A88C-467746DA7A31}">
      <dsp:nvSpPr>
        <dsp:cNvPr id="0" name=""/>
        <dsp:cNvSpPr/>
      </dsp:nvSpPr>
      <dsp:spPr>
        <a:xfrm rot="5400000">
          <a:off x="-103779" y="1198725"/>
          <a:ext cx="691866" cy="484306"/>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tr-TR" sz="1300" kern="1200" dirty="0" smtClean="0"/>
            <a:t>4</a:t>
          </a:r>
          <a:endParaRPr lang="tr-TR" sz="1300" kern="1200" dirty="0"/>
        </a:p>
      </dsp:txBody>
      <dsp:txXfrm rot="-5400000">
        <a:off x="1" y="1337098"/>
        <a:ext cx="484306" cy="207560"/>
      </dsp:txXfrm>
    </dsp:sp>
    <dsp:sp modelId="{B549ADF6-4B7B-4BC7-B8D1-FCA6DB8A10FF}">
      <dsp:nvSpPr>
        <dsp:cNvPr id="0" name=""/>
        <dsp:cNvSpPr/>
      </dsp:nvSpPr>
      <dsp:spPr>
        <a:xfrm rot="5400000">
          <a:off x="4478262" y="-2899909"/>
          <a:ext cx="449713" cy="8437625"/>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84912" tIns="16510" rIns="16510" bIns="16510" numCol="1" spcCol="1270" anchor="ctr" anchorCtr="0">
          <a:noAutofit/>
        </a:bodyPr>
        <a:lstStyle/>
        <a:p>
          <a:pPr marL="228600" lvl="1" indent="-228600" algn="l" defTabSz="1155700">
            <a:lnSpc>
              <a:spcPct val="90000"/>
            </a:lnSpc>
            <a:spcBef>
              <a:spcPct val="0"/>
            </a:spcBef>
            <a:spcAft>
              <a:spcPct val="15000"/>
            </a:spcAft>
            <a:buChar char="••"/>
          </a:pPr>
          <a:r>
            <a:rPr lang="tr-TR" sz="2600" kern="1200" dirty="0" smtClean="0"/>
            <a:t>ASBÜ Mekânsal Tanıtım</a:t>
          </a:r>
          <a:endParaRPr lang="tr-TR" sz="2600" kern="1200" dirty="0"/>
        </a:p>
      </dsp:txBody>
      <dsp:txXfrm rot="-5400000">
        <a:off x="484307" y="1115999"/>
        <a:ext cx="8415672" cy="405807"/>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EC2063-B5D5-45DE-A0F4-E43B22A5C5D1}">
      <dsp:nvSpPr>
        <dsp:cNvPr id="0" name=""/>
        <dsp:cNvSpPr/>
      </dsp:nvSpPr>
      <dsp:spPr>
        <a:xfrm>
          <a:off x="-778559" y="-134503"/>
          <a:ext cx="1019609" cy="1019609"/>
        </a:xfrm>
        <a:prstGeom prst="blockArc">
          <a:avLst>
            <a:gd name="adj1" fmla="val 18900000"/>
            <a:gd name="adj2" fmla="val 2700000"/>
            <a:gd name="adj3" fmla="val 2118"/>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62176AA-C3D4-4581-BC50-A03B38915363}">
      <dsp:nvSpPr>
        <dsp:cNvPr id="0" name=""/>
        <dsp:cNvSpPr/>
      </dsp:nvSpPr>
      <dsp:spPr>
        <a:xfrm>
          <a:off x="232764" y="189089"/>
          <a:ext cx="8239089" cy="37242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7895" tIns="48260" rIns="48260" bIns="48260" numCol="1" spcCol="1270" anchor="ctr" anchorCtr="0">
          <a:noAutofit/>
        </a:bodyPr>
        <a:lstStyle/>
        <a:p>
          <a:pPr lvl="0" algn="l" defTabSz="844550">
            <a:lnSpc>
              <a:spcPct val="90000"/>
            </a:lnSpc>
            <a:spcBef>
              <a:spcPct val="0"/>
            </a:spcBef>
            <a:spcAft>
              <a:spcPct val="35000"/>
            </a:spcAft>
          </a:pPr>
          <a:r>
            <a:rPr lang="tr-TR" sz="1900" kern="1200" dirty="0" smtClean="0"/>
            <a:t>a) Değişim Programları</a:t>
          </a:r>
          <a:endParaRPr lang="tr-TR" sz="1900" kern="1200" dirty="0"/>
        </a:p>
      </dsp:txBody>
      <dsp:txXfrm>
        <a:off x="232764" y="189089"/>
        <a:ext cx="8239089" cy="372423"/>
      </dsp:txXfrm>
    </dsp:sp>
    <dsp:sp modelId="{2807897B-ED2B-4770-8984-A2D3AEAEF49A}">
      <dsp:nvSpPr>
        <dsp:cNvPr id="0" name=""/>
        <dsp:cNvSpPr/>
      </dsp:nvSpPr>
      <dsp:spPr>
        <a:xfrm>
          <a:off x="0" y="142536"/>
          <a:ext cx="465529" cy="465529"/>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EC2063-B5D5-45DE-A0F4-E43B22A5C5D1}">
      <dsp:nvSpPr>
        <dsp:cNvPr id="0" name=""/>
        <dsp:cNvSpPr/>
      </dsp:nvSpPr>
      <dsp:spPr>
        <a:xfrm>
          <a:off x="-778561" y="-134503"/>
          <a:ext cx="1019609" cy="1019609"/>
        </a:xfrm>
        <a:prstGeom prst="blockArc">
          <a:avLst>
            <a:gd name="adj1" fmla="val 18900000"/>
            <a:gd name="adj2" fmla="val 2700000"/>
            <a:gd name="adj3" fmla="val 2118"/>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62176AA-C3D4-4581-BC50-A03B38915363}">
      <dsp:nvSpPr>
        <dsp:cNvPr id="0" name=""/>
        <dsp:cNvSpPr/>
      </dsp:nvSpPr>
      <dsp:spPr>
        <a:xfrm>
          <a:off x="232762" y="189091"/>
          <a:ext cx="8227365" cy="37241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7895" tIns="48260" rIns="48260" bIns="48260" numCol="1" spcCol="1270" anchor="ctr" anchorCtr="0">
          <a:noAutofit/>
        </a:bodyPr>
        <a:lstStyle/>
        <a:p>
          <a:pPr lvl="0" algn="l" defTabSz="844550">
            <a:lnSpc>
              <a:spcPct val="90000"/>
            </a:lnSpc>
            <a:spcBef>
              <a:spcPct val="0"/>
            </a:spcBef>
            <a:spcAft>
              <a:spcPct val="35000"/>
            </a:spcAft>
          </a:pPr>
          <a:r>
            <a:rPr lang="tr-TR" sz="1900" kern="1200" dirty="0" smtClean="0"/>
            <a:t>b) Kredi Ve Yurtlar</a:t>
          </a:r>
          <a:endParaRPr lang="tr-TR" sz="1900" kern="1200" dirty="0"/>
        </a:p>
      </dsp:txBody>
      <dsp:txXfrm>
        <a:off x="232762" y="189091"/>
        <a:ext cx="8227365" cy="372419"/>
      </dsp:txXfrm>
    </dsp:sp>
    <dsp:sp modelId="{2807897B-ED2B-4770-8984-A2D3AEAEF49A}">
      <dsp:nvSpPr>
        <dsp:cNvPr id="0" name=""/>
        <dsp:cNvSpPr/>
      </dsp:nvSpPr>
      <dsp:spPr>
        <a:xfrm>
          <a:off x="0" y="142538"/>
          <a:ext cx="465524" cy="465524"/>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A6D43C-8337-4347-A9A2-F34FE2BB4976}">
      <dsp:nvSpPr>
        <dsp:cNvPr id="0" name=""/>
        <dsp:cNvSpPr/>
      </dsp:nvSpPr>
      <dsp:spPr>
        <a:xfrm rot="5400000">
          <a:off x="-103779" y="103779"/>
          <a:ext cx="691866" cy="484306"/>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tr-TR" sz="1300" kern="1200" dirty="0" smtClean="0"/>
            <a:t>5</a:t>
          </a:r>
          <a:endParaRPr lang="tr-TR" sz="1300" kern="1200" dirty="0"/>
        </a:p>
      </dsp:txBody>
      <dsp:txXfrm rot="-5400000">
        <a:off x="1" y="242152"/>
        <a:ext cx="484306" cy="207560"/>
      </dsp:txXfrm>
    </dsp:sp>
    <dsp:sp modelId="{5A09B2D1-B5C8-4DE1-80D9-F2BB2EB4F0E6}">
      <dsp:nvSpPr>
        <dsp:cNvPr id="0" name=""/>
        <dsp:cNvSpPr/>
      </dsp:nvSpPr>
      <dsp:spPr>
        <a:xfrm rot="5400000">
          <a:off x="4478262" y="-3993057"/>
          <a:ext cx="449713" cy="8437625"/>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84912" tIns="16510" rIns="16510" bIns="16510" numCol="1" spcCol="1270" anchor="ctr" anchorCtr="0">
          <a:noAutofit/>
        </a:bodyPr>
        <a:lstStyle/>
        <a:p>
          <a:pPr marL="228600" lvl="1" indent="-228600" algn="l" defTabSz="1155700">
            <a:lnSpc>
              <a:spcPct val="90000"/>
            </a:lnSpc>
            <a:spcBef>
              <a:spcPct val="0"/>
            </a:spcBef>
            <a:spcAft>
              <a:spcPct val="15000"/>
            </a:spcAft>
            <a:buChar char="••"/>
          </a:pPr>
          <a:r>
            <a:rPr lang="tr-TR" sz="2600" kern="1200" dirty="0" smtClean="0">
              <a:solidFill>
                <a:schemeClr val="dk1">
                  <a:hueOff val="0"/>
                  <a:satOff val="0"/>
                  <a:lumOff val="0"/>
                  <a:alphaOff val="0"/>
                </a:schemeClr>
              </a:solidFill>
              <a:latin typeface="+mn-lt"/>
              <a:ea typeface="+mn-ea"/>
              <a:cs typeface="+mn-cs"/>
            </a:rPr>
            <a:t>Engellilik Ve Engel Grupları </a:t>
          </a:r>
          <a:endParaRPr lang="tr-TR" sz="1200" kern="1200" dirty="0"/>
        </a:p>
      </dsp:txBody>
      <dsp:txXfrm rot="-5400000">
        <a:off x="484307" y="22851"/>
        <a:ext cx="8415672" cy="405807"/>
      </dsp:txXfrm>
    </dsp:sp>
    <dsp:sp modelId="{8FA939E4-A16A-4773-B5BE-EAE52FA743AC}">
      <dsp:nvSpPr>
        <dsp:cNvPr id="0" name=""/>
        <dsp:cNvSpPr/>
      </dsp:nvSpPr>
      <dsp:spPr>
        <a:xfrm rot="5400000">
          <a:off x="-103779" y="651252"/>
          <a:ext cx="691866" cy="484306"/>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tr-TR" sz="1300" kern="1200" dirty="0" smtClean="0"/>
            <a:t>6</a:t>
          </a:r>
          <a:endParaRPr lang="tr-TR" sz="1300" kern="1200" dirty="0"/>
        </a:p>
      </dsp:txBody>
      <dsp:txXfrm rot="-5400000">
        <a:off x="1" y="789625"/>
        <a:ext cx="484306" cy="207560"/>
      </dsp:txXfrm>
    </dsp:sp>
    <dsp:sp modelId="{56A004BB-794C-4BB4-B019-A0781F343B6B}">
      <dsp:nvSpPr>
        <dsp:cNvPr id="0" name=""/>
        <dsp:cNvSpPr/>
      </dsp:nvSpPr>
      <dsp:spPr>
        <a:xfrm rot="5400000">
          <a:off x="4478262" y="-3446483"/>
          <a:ext cx="449713" cy="8437625"/>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84912" tIns="16510" rIns="16510" bIns="16510" numCol="1" spcCol="1270" anchor="ctr" anchorCtr="0">
          <a:noAutofit/>
        </a:bodyPr>
        <a:lstStyle/>
        <a:p>
          <a:pPr marL="228600" lvl="1" indent="-228600" algn="l" defTabSz="1155700">
            <a:lnSpc>
              <a:spcPct val="90000"/>
            </a:lnSpc>
            <a:spcBef>
              <a:spcPct val="0"/>
            </a:spcBef>
            <a:spcAft>
              <a:spcPct val="15000"/>
            </a:spcAft>
            <a:buChar char="••"/>
          </a:pPr>
          <a:r>
            <a:rPr lang="tr-TR" sz="2600" kern="1200" dirty="0" smtClean="0"/>
            <a:t>Engelli Öğrenciler Danışma Ve Koordinasyon Birimi</a:t>
          </a:r>
          <a:endParaRPr lang="tr-TR" sz="2600" kern="1200" dirty="0"/>
        </a:p>
      </dsp:txBody>
      <dsp:txXfrm rot="-5400000">
        <a:off x="484307" y="569425"/>
        <a:ext cx="8415672" cy="405807"/>
      </dsp:txXfrm>
    </dsp:sp>
    <dsp:sp modelId="{6EF3DC24-149F-4EBA-A88C-467746DA7A31}">
      <dsp:nvSpPr>
        <dsp:cNvPr id="0" name=""/>
        <dsp:cNvSpPr/>
      </dsp:nvSpPr>
      <dsp:spPr>
        <a:xfrm rot="5400000">
          <a:off x="-103779" y="1198725"/>
          <a:ext cx="691866" cy="484306"/>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tr-TR" sz="1300" kern="1200" dirty="0" smtClean="0"/>
            <a:t>7</a:t>
          </a:r>
          <a:endParaRPr lang="tr-TR" sz="1300" kern="1200" dirty="0"/>
        </a:p>
      </dsp:txBody>
      <dsp:txXfrm rot="-5400000">
        <a:off x="1" y="1337098"/>
        <a:ext cx="484306" cy="207560"/>
      </dsp:txXfrm>
    </dsp:sp>
    <dsp:sp modelId="{B549ADF6-4B7B-4BC7-B8D1-FCA6DB8A10FF}">
      <dsp:nvSpPr>
        <dsp:cNvPr id="0" name=""/>
        <dsp:cNvSpPr/>
      </dsp:nvSpPr>
      <dsp:spPr>
        <a:xfrm rot="5400000">
          <a:off x="4478262" y="-2899909"/>
          <a:ext cx="449713" cy="8437625"/>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84912" tIns="16510" rIns="16510" bIns="16510" numCol="1" spcCol="1270" anchor="ctr" anchorCtr="0">
          <a:noAutofit/>
        </a:bodyPr>
        <a:lstStyle/>
        <a:p>
          <a:pPr marL="228600" lvl="1" indent="-228600" algn="l" defTabSz="1155700">
            <a:lnSpc>
              <a:spcPct val="90000"/>
            </a:lnSpc>
            <a:spcBef>
              <a:spcPct val="0"/>
            </a:spcBef>
            <a:spcAft>
              <a:spcPct val="15000"/>
            </a:spcAft>
            <a:buChar char="••"/>
          </a:pPr>
          <a:r>
            <a:rPr lang="tr-TR" sz="2600" kern="1200" dirty="0" smtClean="0"/>
            <a:t>Engelli Öğrenci Birimi Komisyonu</a:t>
          </a:r>
          <a:endParaRPr lang="tr-TR" sz="2600" kern="1200" dirty="0"/>
        </a:p>
      </dsp:txBody>
      <dsp:txXfrm rot="-5400000">
        <a:off x="484307" y="1115999"/>
        <a:ext cx="8415672" cy="40580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A6D43C-8337-4347-A9A2-F34FE2BB4976}">
      <dsp:nvSpPr>
        <dsp:cNvPr id="0" name=""/>
        <dsp:cNvSpPr/>
      </dsp:nvSpPr>
      <dsp:spPr>
        <a:xfrm rot="5400000">
          <a:off x="-103779" y="103779"/>
          <a:ext cx="691866" cy="484306"/>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tr-TR" sz="1300" kern="1200" dirty="0" smtClean="0"/>
            <a:t>8</a:t>
          </a:r>
          <a:endParaRPr lang="tr-TR" sz="1300" kern="1200" dirty="0"/>
        </a:p>
      </dsp:txBody>
      <dsp:txXfrm rot="-5400000">
        <a:off x="1" y="242152"/>
        <a:ext cx="484306" cy="207560"/>
      </dsp:txXfrm>
    </dsp:sp>
    <dsp:sp modelId="{5A09B2D1-B5C8-4DE1-80D9-F2BB2EB4F0E6}">
      <dsp:nvSpPr>
        <dsp:cNvPr id="0" name=""/>
        <dsp:cNvSpPr/>
      </dsp:nvSpPr>
      <dsp:spPr>
        <a:xfrm rot="5400000">
          <a:off x="4478262" y="-3993057"/>
          <a:ext cx="449713" cy="8437625"/>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84912" tIns="16510" rIns="16510" bIns="16510" numCol="1" spcCol="1270" anchor="ctr" anchorCtr="0">
          <a:noAutofit/>
        </a:bodyPr>
        <a:lstStyle/>
        <a:p>
          <a:pPr marL="228600" lvl="1" indent="-228600" algn="l" defTabSz="1155700">
            <a:lnSpc>
              <a:spcPct val="90000"/>
            </a:lnSpc>
            <a:spcBef>
              <a:spcPct val="0"/>
            </a:spcBef>
            <a:spcAft>
              <a:spcPct val="15000"/>
            </a:spcAft>
            <a:buChar char="••"/>
          </a:pPr>
          <a:r>
            <a:rPr lang="tr-TR" sz="2600" kern="1200" dirty="0" smtClean="0"/>
            <a:t>Engelli Öğrenci Birimi Eğitim Öğretim Yılı Başı İş Akış Süreci</a:t>
          </a:r>
          <a:endParaRPr lang="tr-TR" sz="2600" kern="1200" dirty="0"/>
        </a:p>
      </dsp:txBody>
      <dsp:txXfrm rot="-5400000">
        <a:off x="484307" y="22851"/>
        <a:ext cx="8415672" cy="405807"/>
      </dsp:txXfrm>
    </dsp:sp>
    <dsp:sp modelId="{8FA939E4-A16A-4773-B5BE-EAE52FA743AC}">
      <dsp:nvSpPr>
        <dsp:cNvPr id="0" name=""/>
        <dsp:cNvSpPr/>
      </dsp:nvSpPr>
      <dsp:spPr>
        <a:xfrm rot="5400000">
          <a:off x="-103779" y="651252"/>
          <a:ext cx="691866" cy="484306"/>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tr-TR" sz="1300" kern="1200" dirty="0" smtClean="0"/>
            <a:t>9</a:t>
          </a:r>
          <a:endParaRPr lang="tr-TR" sz="1300" kern="1200" dirty="0"/>
        </a:p>
      </dsp:txBody>
      <dsp:txXfrm rot="-5400000">
        <a:off x="1" y="789625"/>
        <a:ext cx="484306" cy="207560"/>
      </dsp:txXfrm>
    </dsp:sp>
    <dsp:sp modelId="{56A004BB-794C-4BB4-B019-A0781F343B6B}">
      <dsp:nvSpPr>
        <dsp:cNvPr id="0" name=""/>
        <dsp:cNvSpPr/>
      </dsp:nvSpPr>
      <dsp:spPr>
        <a:xfrm rot="5400000">
          <a:off x="4478262" y="-3446483"/>
          <a:ext cx="449713" cy="8437625"/>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84912" tIns="16510" rIns="16510" bIns="16510" numCol="1" spcCol="1270" anchor="ctr" anchorCtr="0">
          <a:noAutofit/>
        </a:bodyPr>
        <a:lstStyle/>
        <a:p>
          <a:pPr marL="228600" lvl="1" indent="-228600" algn="l" defTabSz="1155700">
            <a:lnSpc>
              <a:spcPct val="90000"/>
            </a:lnSpc>
            <a:spcBef>
              <a:spcPct val="0"/>
            </a:spcBef>
            <a:spcAft>
              <a:spcPct val="15000"/>
            </a:spcAft>
            <a:buChar char="••"/>
          </a:pPr>
          <a:r>
            <a:rPr lang="tr-TR" sz="2600" kern="1200" dirty="0" smtClean="0"/>
            <a:t>Engelli Öğrenci Birimi Hizmetleri</a:t>
          </a:r>
          <a:endParaRPr lang="tr-TR" sz="2600" kern="1200" dirty="0"/>
        </a:p>
      </dsp:txBody>
      <dsp:txXfrm rot="-5400000">
        <a:off x="484307" y="569425"/>
        <a:ext cx="8415672" cy="405807"/>
      </dsp:txXfrm>
    </dsp:sp>
    <dsp:sp modelId="{6EF3DC24-149F-4EBA-A88C-467746DA7A31}">
      <dsp:nvSpPr>
        <dsp:cNvPr id="0" name=""/>
        <dsp:cNvSpPr/>
      </dsp:nvSpPr>
      <dsp:spPr>
        <a:xfrm rot="5400000">
          <a:off x="-103779" y="1198725"/>
          <a:ext cx="691866" cy="484306"/>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tr-TR" sz="1300" kern="1200" dirty="0" smtClean="0"/>
            <a:t>10</a:t>
          </a:r>
          <a:endParaRPr lang="tr-TR" sz="1300" kern="1200" dirty="0"/>
        </a:p>
      </dsp:txBody>
      <dsp:txXfrm rot="-5400000">
        <a:off x="1" y="1337098"/>
        <a:ext cx="484306" cy="207560"/>
      </dsp:txXfrm>
    </dsp:sp>
    <dsp:sp modelId="{B549ADF6-4B7B-4BC7-B8D1-FCA6DB8A10FF}">
      <dsp:nvSpPr>
        <dsp:cNvPr id="0" name=""/>
        <dsp:cNvSpPr/>
      </dsp:nvSpPr>
      <dsp:spPr>
        <a:xfrm rot="5400000">
          <a:off x="4478262" y="-2899909"/>
          <a:ext cx="449713" cy="8437625"/>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84912" tIns="16510" rIns="16510" bIns="16510" numCol="1" spcCol="1270" anchor="ctr" anchorCtr="0">
          <a:noAutofit/>
        </a:bodyPr>
        <a:lstStyle/>
        <a:p>
          <a:pPr marL="228600" lvl="1" indent="-228600" algn="l" defTabSz="1155700">
            <a:lnSpc>
              <a:spcPct val="90000"/>
            </a:lnSpc>
            <a:spcBef>
              <a:spcPct val="0"/>
            </a:spcBef>
            <a:spcAft>
              <a:spcPct val="15000"/>
            </a:spcAft>
            <a:buChar char="••"/>
          </a:pPr>
          <a:r>
            <a:rPr lang="tr-TR" sz="2600" kern="1200" dirty="0" smtClean="0"/>
            <a:t>Değişim Programları Kredi Ve Yurtlar</a:t>
          </a:r>
          <a:endParaRPr lang="tr-TR" sz="2600" kern="1200" dirty="0"/>
        </a:p>
      </dsp:txBody>
      <dsp:txXfrm rot="-5400000">
        <a:off x="484307" y="1115999"/>
        <a:ext cx="8415672" cy="40580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E7C394-FFEE-4280-A631-8ADD73DC7991}">
      <dsp:nvSpPr>
        <dsp:cNvPr id="0" name=""/>
        <dsp:cNvSpPr/>
      </dsp:nvSpPr>
      <dsp:spPr>
        <a:xfrm>
          <a:off x="700138" y="460"/>
          <a:ext cx="2669018" cy="1185253"/>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5080" rIns="0" bIns="5080" numCol="1" spcCol="1270" anchor="ctr" anchorCtr="0">
          <a:noAutofit/>
        </a:bodyPr>
        <a:lstStyle/>
        <a:p>
          <a:pPr lvl="0" algn="ctr" defTabSz="355600">
            <a:lnSpc>
              <a:spcPct val="90000"/>
            </a:lnSpc>
            <a:spcBef>
              <a:spcPct val="0"/>
            </a:spcBef>
            <a:spcAft>
              <a:spcPct val="35000"/>
            </a:spcAft>
          </a:pPr>
          <a:r>
            <a:rPr lang="tr-TR" sz="800" kern="1200" dirty="0"/>
            <a:t>Yapılan görüşmeler sonrasında Engelli Öğrenci Biriminde dosya açılmasını isteyen öğrenci </a:t>
          </a:r>
          <a:r>
            <a:rPr lang="tr-TR" sz="800" kern="1200" dirty="0" err="1"/>
            <a:t>tahhütname</a:t>
          </a:r>
          <a:r>
            <a:rPr lang="tr-TR" sz="800" kern="1200" dirty="0"/>
            <a:t> formunu onaylar. Engelli Öğrenci Birimi Kayıt sistemine ad-</a:t>
          </a:r>
          <a:r>
            <a:rPr lang="tr-TR" sz="800" kern="1200" dirty="0" err="1"/>
            <a:t>soyad</a:t>
          </a:r>
          <a:r>
            <a:rPr lang="tr-TR" sz="800" kern="1200" dirty="0"/>
            <a:t>, fakülte/bölüm, engel tipi ve iletişim bilgileri ile kayıt edilir. </a:t>
          </a:r>
        </a:p>
      </dsp:txBody>
      <dsp:txXfrm>
        <a:off x="1292765" y="460"/>
        <a:ext cx="1483765" cy="1185253"/>
      </dsp:txXfrm>
    </dsp:sp>
    <dsp:sp modelId="{34B6519A-744C-41F3-A992-9EB16300F5EE}">
      <dsp:nvSpPr>
        <dsp:cNvPr id="0" name=""/>
        <dsp:cNvSpPr/>
      </dsp:nvSpPr>
      <dsp:spPr>
        <a:xfrm>
          <a:off x="3131110" y="448025"/>
          <a:ext cx="802292" cy="290124"/>
        </a:xfrm>
        <a:prstGeom prst="chevron">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60" tIns="5080" rIns="0" bIns="5080" numCol="1" spcCol="1270" anchor="ctr" anchorCtr="0">
          <a:noAutofit/>
        </a:bodyPr>
        <a:lstStyle/>
        <a:p>
          <a:pPr lvl="0" algn="ctr" defTabSz="355600">
            <a:lnSpc>
              <a:spcPct val="90000"/>
            </a:lnSpc>
            <a:spcBef>
              <a:spcPct val="0"/>
            </a:spcBef>
            <a:spcAft>
              <a:spcPct val="35000"/>
            </a:spcAft>
          </a:pPr>
          <a:r>
            <a:rPr lang="tr-TR" sz="800" kern="1200"/>
            <a:t>Engelli Öğrenci Birimi+</a:t>
          </a:r>
          <a:br>
            <a:rPr lang="tr-TR" sz="800" kern="1200"/>
          </a:br>
          <a:r>
            <a:rPr lang="tr-TR" sz="800" kern="1200"/>
            <a:t>Öğrenci</a:t>
          </a:r>
        </a:p>
      </dsp:txBody>
      <dsp:txXfrm>
        <a:off x="3276172" y="448025"/>
        <a:ext cx="512168" cy="290124"/>
      </dsp:txXfrm>
    </dsp:sp>
    <dsp:sp modelId="{E84889B8-E709-477E-A4CA-CD8CE1ACFBE7}">
      <dsp:nvSpPr>
        <dsp:cNvPr id="0" name=""/>
        <dsp:cNvSpPr/>
      </dsp:nvSpPr>
      <dsp:spPr>
        <a:xfrm>
          <a:off x="3720625" y="448025"/>
          <a:ext cx="802292" cy="290124"/>
        </a:xfrm>
        <a:prstGeom prst="chevron">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60" tIns="5080" rIns="0" bIns="5080" numCol="1" spcCol="1270" anchor="ctr" anchorCtr="0">
          <a:noAutofit/>
        </a:bodyPr>
        <a:lstStyle/>
        <a:p>
          <a:pPr lvl="0" algn="ctr" defTabSz="355600">
            <a:lnSpc>
              <a:spcPct val="90000"/>
            </a:lnSpc>
            <a:spcBef>
              <a:spcPct val="0"/>
            </a:spcBef>
            <a:spcAft>
              <a:spcPct val="35000"/>
            </a:spcAft>
          </a:pPr>
          <a:r>
            <a:rPr lang="tr-TR" sz="800" kern="1200" dirty="0"/>
            <a:t>Öğrenci Dosyası+</a:t>
          </a:r>
          <a:br>
            <a:rPr lang="tr-TR" sz="800" kern="1200" dirty="0"/>
          </a:br>
          <a:r>
            <a:rPr lang="tr-TR" sz="800" kern="1200" dirty="0"/>
            <a:t>Taahhütname Formu</a:t>
          </a:r>
        </a:p>
      </dsp:txBody>
      <dsp:txXfrm>
        <a:off x="3865687" y="448025"/>
        <a:ext cx="512168" cy="290124"/>
      </dsp:txXfrm>
    </dsp:sp>
    <dsp:sp modelId="{7E403733-4EB2-4531-9A54-C0899D603093}">
      <dsp:nvSpPr>
        <dsp:cNvPr id="0" name=""/>
        <dsp:cNvSpPr/>
      </dsp:nvSpPr>
      <dsp:spPr>
        <a:xfrm>
          <a:off x="700138" y="1288258"/>
          <a:ext cx="2669018" cy="1185253"/>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5080" rIns="0" bIns="5080" numCol="1" spcCol="1270" anchor="ctr" anchorCtr="0">
          <a:noAutofit/>
        </a:bodyPr>
        <a:lstStyle/>
        <a:p>
          <a:pPr lvl="0" algn="ctr" defTabSz="355600">
            <a:lnSpc>
              <a:spcPct val="90000"/>
            </a:lnSpc>
            <a:spcBef>
              <a:spcPct val="0"/>
            </a:spcBef>
            <a:spcAft>
              <a:spcPct val="35000"/>
            </a:spcAft>
          </a:pPr>
          <a:r>
            <a:rPr lang="tr-TR" sz="800" kern="1200" dirty="0"/>
            <a:t>Engelli Öğrencimizden kayıt esnasında güncel ‘Engellilik Sağlık Kurulu raporu’ istenir. Raporun bir fotokopisi alınarak öğrencinin dosyasına eklenir.</a:t>
          </a:r>
        </a:p>
      </dsp:txBody>
      <dsp:txXfrm>
        <a:off x="1292765" y="1288258"/>
        <a:ext cx="1483765" cy="1185253"/>
      </dsp:txXfrm>
    </dsp:sp>
    <dsp:sp modelId="{5E22D04A-5E12-4090-8E81-89C79A420E16}">
      <dsp:nvSpPr>
        <dsp:cNvPr id="0" name=""/>
        <dsp:cNvSpPr/>
      </dsp:nvSpPr>
      <dsp:spPr>
        <a:xfrm>
          <a:off x="3131110" y="1735822"/>
          <a:ext cx="802292" cy="290124"/>
        </a:xfrm>
        <a:prstGeom prst="chevron">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60" tIns="5080" rIns="0" bIns="5080" numCol="1" spcCol="1270" anchor="ctr" anchorCtr="0">
          <a:noAutofit/>
        </a:bodyPr>
        <a:lstStyle/>
        <a:p>
          <a:pPr lvl="0" algn="ctr" defTabSz="355600">
            <a:lnSpc>
              <a:spcPct val="90000"/>
            </a:lnSpc>
            <a:spcBef>
              <a:spcPct val="0"/>
            </a:spcBef>
            <a:spcAft>
              <a:spcPct val="35000"/>
            </a:spcAft>
          </a:pPr>
          <a:r>
            <a:rPr lang="tr-TR" sz="800" kern="1200"/>
            <a:t>Engelli Öğrenci Birimi</a:t>
          </a:r>
        </a:p>
      </dsp:txBody>
      <dsp:txXfrm>
        <a:off x="3276172" y="1735822"/>
        <a:ext cx="512168" cy="290124"/>
      </dsp:txXfrm>
    </dsp:sp>
    <dsp:sp modelId="{A33EF2F6-87CF-4372-88A0-E615C3EC4D9F}">
      <dsp:nvSpPr>
        <dsp:cNvPr id="0" name=""/>
        <dsp:cNvSpPr/>
      </dsp:nvSpPr>
      <dsp:spPr>
        <a:xfrm>
          <a:off x="3720625" y="1735822"/>
          <a:ext cx="802292" cy="290124"/>
        </a:xfrm>
        <a:prstGeom prst="chevron">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60" tIns="5080" rIns="0" bIns="5080" numCol="1" spcCol="1270" anchor="ctr" anchorCtr="0">
          <a:noAutofit/>
        </a:bodyPr>
        <a:lstStyle/>
        <a:p>
          <a:pPr lvl="0" algn="ctr" defTabSz="355600">
            <a:lnSpc>
              <a:spcPct val="90000"/>
            </a:lnSpc>
            <a:spcBef>
              <a:spcPct val="0"/>
            </a:spcBef>
            <a:spcAft>
              <a:spcPct val="35000"/>
            </a:spcAft>
          </a:pPr>
          <a:r>
            <a:rPr lang="tr-TR" sz="800" kern="1200" dirty="0"/>
            <a:t>Öğrenci Dosyası</a:t>
          </a:r>
        </a:p>
      </dsp:txBody>
      <dsp:txXfrm>
        <a:off x="3865687" y="1735822"/>
        <a:ext cx="512168" cy="290124"/>
      </dsp:txXfrm>
    </dsp:sp>
    <dsp:sp modelId="{20FE1C71-5965-4AFD-B403-3237FC31B9C8}">
      <dsp:nvSpPr>
        <dsp:cNvPr id="0" name=""/>
        <dsp:cNvSpPr/>
      </dsp:nvSpPr>
      <dsp:spPr>
        <a:xfrm>
          <a:off x="700138" y="2576055"/>
          <a:ext cx="2669018" cy="1185253"/>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5080" rIns="0" bIns="5080" numCol="1" spcCol="1270" anchor="ctr" anchorCtr="0">
          <a:noAutofit/>
        </a:bodyPr>
        <a:lstStyle/>
        <a:p>
          <a:pPr lvl="0" algn="ctr" defTabSz="355600">
            <a:lnSpc>
              <a:spcPct val="90000"/>
            </a:lnSpc>
            <a:spcBef>
              <a:spcPct val="0"/>
            </a:spcBef>
            <a:spcAft>
              <a:spcPct val="35000"/>
            </a:spcAft>
          </a:pPr>
          <a:r>
            <a:rPr lang="tr-TR" sz="800" kern="1200"/>
            <a:t>Engelli öğrencimizin telefon numarası EÖB kurumsal cep numarası  ile kurulan whatsapp grubuna eklenir. e-mail adresi de email grubuna eklenir.</a:t>
          </a:r>
        </a:p>
      </dsp:txBody>
      <dsp:txXfrm>
        <a:off x="1292765" y="2576055"/>
        <a:ext cx="1483765" cy="1185253"/>
      </dsp:txXfrm>
    </dsp:sp>
    <dsp:sp modelId="{C5333F89-F2F5-493F-B07B-2EACC97C72EF}">
      <dsp:nvSpPr>
        <dsp:cNvPr id="0" name=""/>
        <dsp:cNvSpPr/>
      </dsp:nvSpPr>
      <dsp:spPr>
        <a:xfrm>
          <a:off x="3131110" y="3023619"/>
          <a:ext cx="802292" cy="290124"/>
        </a:xfrm>
        <a:prstGeom prst="chevron">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60" tIns="5080" rIns="0" bIns="5080" numCol="1" spcCol="1270" anchor="ctr" anchorCtr="0">
          <a:noAutofit/>
        </a:bodyPr>
        <a:lstStyle/>
        <a:p>
          <a:pPr lvl="0" algn="ctr" defTabSz="355600">
            <a:lnSpc>
              <a:spcPct val="90000"/>
            </a:lnSpc>
            <a:spcBef>
              <a:spcPct val="0"/>
            </a:spcBef>
            <a:spcAft>
              <a:spcPct val="35000"/>
            </a:spcAft>
          </a:pPr>
          <a:r>
            <a:rPr lang="tr-TR" sz="800" kern="1200"/>
            <a:t>Engelli Öğrenci Birimi+</a:t>
          </a:r>
          <a:br>
            <a:rPr lang="tr-TR" sz="800" kern="1200"/>
          </a:br>
          <a:r>
            <a:rPr lang="tr-TR" sz="800" kern="1200"/>
            <a:t>Öğrenci</a:t>
          </a:r>
        </a:p>
      </dsp:txBody>
      <dsp:txXfrm>
        <a:off x="3276172" y="3023619"/>
        <a:ext cx="512168" cy="290124"/>
      </dsp:txXfrm>
    </dsp:sp>
    <dsp:sp modelId="{08A066C1-5BA0-46C8-BAED-1A5E7E0936E3}">
      <dsp:nvSpPr>
        <dsp:cNvPr id="0" name=""/>
        <dsp:cNvSpPr/>
      </dsp:nvSpPr>
      <dsp:spPr>
        <a:xfrm>
          <a:off x="3720625" y="3023619"/>
          <a:ext cx="802292" cy="290124"/>
        </a:xfrm>
        <a:prstGeom prst="chevron">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60" tIns="5080" rIns="0" bIns="5080" numCol="1" spcCol="1270" anchor="ctr" anchorCtr="0">
          <a:noAutofit/>
        </a:bodyPr>
        <a:lstStyle/>
        <a:p>
          <a:pPr lvl="0" algn="ctr" defTabSz="355600">
            <a:lnSpc>
              <a:spcPct val="90000"/>
            </a:lnSpc>
            <a:spcBef>
              <a:spcPct val="0"/>
            </a:spcBef>
            <a:spcAft>
              <a:spcPct val="35000"/>
            </a:spcAft>
          </a:pPr>
          <a:r>
            <a:rPr lang="tr-TR" sz="800" kern="1200" dirty="0"/>
            <a:t>İletişim Listesi</a:t>
          </a:r>
        </a:p>
      </dsp:txBody>
      <dsp:txXfrm>
        <a:off x="3865687" y="3023619"/>
        <a:ext cx="512168" cy="29012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E7C394-FFEE-4280-A631-8ADD73DC7991}">
      <dsp:nvSpPr>
        <dsp:cNvPr id="0" name=""/>
        <dsp:cNvSpPr/>
      </dsp:nvSpPr>
      <dsp:spPr>
        <a:xfrm>
          <a:off x="181971" y="586"/>
          <a:ext cx="2605175" cy="1156902"/>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5080" rIns="0" bIns="5080" numCol="1" spcCol="1270" anchor="ctr" anchorCtr="0">
          <a:noAutofit/>
        </a:bodyPr>
        <a:lstStyle/>
        <a:p>
          <a:pPr lvl="0" algn="ctr" defTabSz="355600">
            <a:lnSpc>
              <a:spcPct val="90000"/>
            </a:lnSpc>
            <a:spcBef>
              <a:spcPct val="0"/>
            </a:spcBef>
            <a:spcAft>
              <a:spcPct val="35000"/>
            </a:spcAft>
          </a:pPr>
          <a:r>
            <a:rPr lang="tr-TR" sz="800" kern="1200" dirty="0"/>
            <a:t>Engelli öğrencimize ders, sınav uyarlamaları, üniversite hizmetleri ile ilgili bilgi verilir. Bölüm Akademik danışmanı ve Bölümünde görev alan Engelli Öğrenci Akademik Birim Temsilcisine ilgili bilgi verilir ve öğrenci yönlendirilir.</a:t>
          </a:r>
        </a:p>
      </dsp:txBody>
      <dsp:txXfrm>
        <a:off x="760422" y="586"/>
        <a:ext cx="1448273" cy="1156902"/>
      </dsp:txXfrm>
    </dsp:sp>
    <dsp:sp modelId="{34B6519A-744C-41F3-A992-9EB16300F5EE}">
      <dsp:nvSpPr>
        <dsp:cNvPr id="0" name=""/>
        <dsp:cNvSpPr/>
      </dsp:nvSpPr>
      <dsp:spPr>
        <a:xfrm>
          <a:off x="2563586" y="437445"/>
          <a:ext cx="783101" cy="283185"/>
        </a:xfrm>
        <a:prstGeom prst="chevron">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60" tIns="5080" rIns="0" bIns="5080" numCol="1" spcCol="1270" anchor="ctr" anchorCtr="0">
          <a:noAutofit/>
        </a:bodyPr>
        <a:lstStyle/>
        <a:p>
          <a:pPr lvl="0" algn="ctr" defTabSz="355600">
            <a:lnSpc>
              <a:spcPct val="90000"/>
            </a:lnSpc>
            <a:spcBef>
              <a:spcPct val="0"/>
            </a:spcBef>
            <a:spcAft>
              <a:spcPct val="35000"/>
            </a:spcAft>
          </a:pPr>
          <a:r>
            <a:rPr lang="tr-TR" sz="800" kern="1200" dirty="0"/>
            <a:t>Engelli Öğrenci Birimi+ Öğrenci+</a:t>
          </a:r>
          <a:br>
            <a:rPr lang="tr-TR" sz="800" kern="1200" dirty="0"/>
          </a:br>
          <a:r>
            <a:rPr lang="tr-TR" sz="800" kern="1200" dirty="0"/>
            <a:t>Bölümü</a:t>
          </a:r>
        </a:p>
      </dsp:txBody>
      <dsp:txXfrm>
        <a:off x="2705179" y="437445"/>
        <a:ext cx="499916" cy="283185"/>
      </dsp:txXfrm>
    </dsp:sp>
    <dsp:sp modelId="{E84889B8-E709-477E-A4CA-CD8CE1ACFBE7}">
      <dsp:nvSpPr>
        <dsp:cNvPr id="0" name=""/>
        <dsp:cNvSpPr/>
      </dsp:nvSpPr>
      <dsp:spPr>
        <a:xfrm>
          <a:off x="3138999" y="437445"/>
          <a:ext cx="783101" cy="283185"/>
        </a:xfrm>
        <a:prstGeom prst="chevron">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60" tIns="5080" rIns="0" bIns="5080" numCol="1" spcCol="1270" anchor="ctr" anchorCtr="0">
          <a:noAutofit/>
        </a:bodyPr>
        <a:lstStyle/>
        <a:p>
          <a:pPr lvl="0" algn="ctr" defTabSz="355600">
            <a:lnSpc>
              <a:spcPct val="90000"/>
            </a:lnSpc>
            <a:spcBef>
              <a:spcPct val="0"/>
            </a:spcBef>
            <a:spcAft>
              <a:spcPct val="35000"/>
            </a:spcAft>
          </a:pPr>
          <a:r>
            <a:rPr lang="tr-TR" sz="800" kern="1200" dirty="0"/>
            <a:t>Akademik Uyarlama Formları</a:t>
          </a:r>
        </a:p>
      </dsp:txBody>
      <dsp:txXfrm>
        <a:off x="3280592" y="437445"/>
        <a:ext cx="499916" cy="28318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C9526B-4269-4B99-A8CE-D78E4CA887B1}">
      <dsp:nvSpPr>
        <dsp:cNvPr id="0" name=""/>
        <dsp:cNvSpPr/>
      </dsp:nvSpPr>
      <dsp:spPr>
        <a:xfrm>
          <a:off x="-1681697" y="-261609"/>
          <a:ext cx="2012811" cy="2012811"/>
        </a:xfrm>
        <a:prstGeom prst="blockArc">
          <a:avLst>
            <a:gd name="adj1" fmla="val 18900000"/>
            <a:gd name="adj2" fmla="val 2700000"/>
            <a:gd name="adj3" fmla="val 1073"/>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7760F41-716A-43F1-829A-C821E5E97B87}">
      <dsp:nvSpPr>
        <dsp:cNvPr id="0" name=""/>
        <dsp:cNvSpPr/>
      </dsp:nvSpPr>
      <dsp:spPr>
        <a:xfrm>
          <a:off x="212785" y="148959"/>
          <a:ext cx="8694617" cy="29791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6473" tIns="38100" rIns="38100" bIns="38100" numCol="1" spcCol="1270" anchor="ctr" anchorCtr="0">
          <a:noAutofit/>
        </a:bodyPr>
        <a:lstStyle/>
        <a:p>
          <a:pPr lvl="0" algn="l" defTabSz="666750">
            <a:lnSpc>
              <a:spcPct val="90000"/>
            </a:lnSpc>
            <a:spcBef>
              <a:spcPct val="0"/>
            </a:spcBef>
            <a:spcAft>
              <a:spcPct val="35000"/>
            </a:spcAft>
          </a:pPr>
          <a:r>
            <a:rPr lang="tr-TR" sz="1500" kern="1200" dirty="0" smtClean="0"/>
            <a:t>a) Talep Şikayet Öneri Bildirimi</a:t>
          </a:r>
          <a:endParaRPr lang="tr-TR" sz="1500" kern="1200" dirty="0"/>
        </a:p>
      </dsp:txBody>
      <dsp:txXfrm>
        <a:off x="212785" y="148959"/>
        <a:ext cx="8694617" cy="297918"/>
      </dsp:txXfrm>
    </dsp:sp>
    <dsp:sp modelId="{19C5767F-76BE-41B3-83F9-B9306A0C1DA8}">
      <dsp:nvSpPr>
        <dsp:cNvPr id="0" name=""/>
        <dsp:cNvSpPr/>
      </dsp:nvSpPr>
      <dsp:spPr>
        <a:xfrm>
          <a:off x="26586" y="111719"/>
          <a:ext cx="372397" cy="372397"/>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59E0D5A-A664-41F7-BB22-E4059F8B26F9}">
      <dsp:nvSpPr>
        <dsp:cNvPr id="0" name=""/>
        <dsp:cNvSpPr/>
      </dsp:nvSpPr>
      <dsp:spPr>
        <a:xfrm>
          <a:off x="321078" y="595836"/>
          <a:ext cx="8586323" cy="29791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6473" tIns="38100" rIns="38100" bIns="38100" numCol="1" spcCol="1270" anchor="ctr" anchorCtr="0">
          <a:noAutofit/>
        </a:bodyPr>
        <a:lstStyle/>
        <a:p>
          <a:pPr lvl="0" algn="l" defTabSz="666750">
            <a:lnSpc>
              <a:spcPct val="90000"/>
            </a:lnSpc>
            <a:spcBef>
              <a:spcPct val="0"/>
            </a:spcBef>
            <a:spcAft>
              <a:spcPct val="35000"/>
            </a:spcAft>
          </a:pPr>
          <a:r>
            <a:rPr lang="tr-TR" sz="1500" kern="1200" dirty="0" smtClean="0"/>
            <a:t>b) Akademik Uyarlama Hizmeti</a:t>
          </a:r>
          <a:endParaRPr lang="tr-TR" sz="1500" kern="1200" dirty="0"/>
        </a:p>
      </dsp:txBody>
      <dsp:txXfrm>
        <a:off x="321078" y="595836"/>
        <a:ext cx="8586323" cy="297918"/>
      </dsp:txXfrm>
    </dsp:sp>
    <dsp:sp modelId="{E3EE56E9-8D7F-4655-A506-76EBF794CE4D}">
      <dsp:nvSpPr>
        <dsp:cNvPr id="0" name=""/>
        <dsp:cNvSpPr/>
      </dsp:nvSpPr>
      <dsp:spPr>
        <a:xfrm>
          <a:off x="134879" y="558597"/>
          <a:ext cx="372397" cy="372397"/>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5DCA638-0A21-429D-B1E4-8EB1D3BA36B8}">
      <dsp:nvSpPr>
        <dsp:cNvPr id="0" name=""/>
        <dsp:cNvSpPr/>
      </dsp:nvSpPr>
      <dsp:spPr>
        <a:xfrm>
          <a:off x="212785" y="1042714"/>
          <a:ext cx="8694617" cy="29791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6473" tIns="38100" rIns="38100" bIns="38100" numCol="1" spcCol="1270" anchor="ctr" anchorCtr="0">
          <a:noAutofit/>
        </a:bodyPr>
        <a:lstStyle/>
        <a:p>
          <a:pPr lvl="0" algn="l" defTabSz="666750">
            <a:lnSpc>
              <a:spcPct val="90000"/>
            </a:lnSpc>
            <a:spcBef>
              <a:spcPct val="0"/>
            </a:spcBef>
            <a:spcAft>
              <a:spcPct val="35000"/>
            </a:spcAft>
          </a:pPr>
          <a:r>
            <a:rPr lang="tr-TR" sz="1500" kern="1200" dirty="0" smtClean="0"/>
            <a:t>c) Seminer, Eğitimler</a:t>
          </a:r>
          <a:endParaRPr lang="tr-TR" sz="1500" kern="1200" dirty="0"/>
        </a:p>
      </dsp:txBody>
      <dsp:txXfrm>
        <a:off x="212785" y="1042714"/>
        <a:ext cx="8694617" cy="297918"/>
      </dsp:txXfrm>
    </dsp:sp>
    <dsp:sp modelId="{AEEF79B9-647F-4AC8-A89B-CBBCA69ECB89}">
      <dsp:nvSpPr>
        <dsp:cNvPr id="0" name=""/>
        <dsp:cNvSpPr/>
      </dsp:nvSpPr>
      <dsp:spPr>
        <a:xfrm>
          <a:off x="26586" y="1005474"/>
          <a:ext cx="372397" cy="372397"/>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C9526B-4269-4B99-A8CE-D78E4CA887B1}">
      <dsp:nvSpPr>
        <dsp:cNvPr id="0" name=""/>
        <dsp:cNvSpPr/>
      </dsp:nvSpPr>
      <dsp:spPr>
        <a:xfrm>
          <a:off x="-1675908" y="-260729"/>
          <a:ext cx="2005934" cy="2005934"/>
        </a:xfrm>
        <a:prstGeom prst="blockArc">
          <a:avLst>
            <a:gd name="adj1" fmla="val 18900000"/>
            <a:gd name="adj2" fmla="val 2700000"/>
            <a:gd name="adj3" fmla="val 1077"/>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7760F41-716A-43F1-829A-C821E5E97B87}">
      <dsp:nvSpPr>
        <dsp:cNvPr id="0" name=""/>
        <dsp:cNvSpPr/>
      </dsp:nvSpPr>
      <dsp:spPr>
        <a:xfrm>
          <a:off x="212085" y="148447"/>
          <a:ext cx="8671323" cy="29689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5660" tIns="38100" rIns="38100" bIns="38100" numCol="1" spcCol="1270" anchor="ctr" anchorCtr="0">
          <a:noAutofit/>
        </a:bodyPr>
        <a:lstStyle/>
        <a:p>
          <a:pPr lvl="0" algn="l" defTabSz="666750">
            <a:lnSpc>
              <a:spcPct val="90000"/>
            </a:lnSpc>
            <a:spcBef>
              <a:spcPct val="0"/>
            </a:spcBef>
            <a:spcAft>
              <a:spcPct val="35000"/>
            </a:spcAft>
          </a:pPr>
          <a:r>
            <a:rPr lang="tr-TR" sz="1500" kern="1200" dirty="0" smtClean="0"/>
            <a:t>g) Danışmanlık Hizmeti</a:t>
          </a:r>
          <a:endParaRPr lang="tr-TR" sz="1500" kern="1200" dirty="0"/>
        </a:p>
      </dsp:txBody>
      <dsp:txXfrm>
        <a:off x="212085" y="148447"/>
        <a:ext cx="8671323" cy="296895"/>
      </dsp:txXfrm>
    </dsp:sp>
    <dsp:sp modelId="{19C5767F-76BE-41B3-83F9-B9306A0C1DA8}">
      <dsp:nvSpPr>
        <dsp:cNvPr id="0" name=""/>
        <dsp:cNvSpPr/>
      </dsp:nvSpPr>
      <dsp:spPr>
        <a:xfrm>
          <a:off x="26525" y="111335"/>
          <a:ext cx="371118" cy="371118"/>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59E0D5A-A664-41F7-BB22-E4059F8B26F9}">
      <dsp:nvSpPr>
        <dsp:cNvPr id="0" name=""/>
        <dsp:cNvSpPr/>
      </dsp:nvSpPr>
      <dsp:spPr>
        <a:xfrm>
          <a:off x="320006" y="593789"/>
          <a:ext cx="8563401" cy="29689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5660" tIns="38100" rIns="38100" bIns="38100" numCol="1" spcCol="1270" anchor="ctr" anchorCtr="0">
          <a:noAutofit/>
        </a:bodyPr>
        <a:lstStyle/>
        <a:p>
          <a:pPr lvl="0" algn="l" defTabSz="666750">
            <a:lnSpc>
              <a:spcPct val="90000"/>
            </a:lnSpc>
            <a:spcBef>
              <a:spcPct val="0"/>
            </a:spcBef>
            <a:spcAft>
              <a:spcPct val="35000"/>
            </a:spcAft>
          </a:pPr>
          <a:r>
            <a:rPr lang="tr-TR" sz="1500" kern="1200" dirty="0" smtClean="0"/>
            <a:t>h) Diyetisyen Desteği</a:t>
          </a:r>
          <a:endParaRPr lang="tr-TR" sz="1500" kern="1200" dirty="0"/>
        </a:p>
      </dsp:txBody>
      <dsp:txXfrm>
        <a:off x="320006" y="593789"/>
        <a:ext cx="8563401" cy="296895"/>
      </dsp:txXfrm>
    </dsp:sp>
    <dsp:sp modelId="{E3EE56E9-8D7F-4655-A506-76EBF794CE4D}">
      <dsp:nvSpPr>
        <dsp:cNvPr id="0" name=""/>
        <dsp:cNvSpPr/>
      </dsp:nvSpPr>
      <dsp:spPr>
        <a:xfrm>
          <a:off x="134447" y="556678"/>
          <a:ext cx="371118" cy="371118"/>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5DCA638-0A21-429D-B1E4-8EB1D3BA36B8}">
      <dsp:nvSpPr>
        <dsp:cNvPr id="0" name=""/>
        <dsp:cNvSpPr/>
      </dsp:nvSpPr>
      <dsp:spPr>
        <a:xfrm>
          <a:off x="212085" y="1039132"/>
          <a:ext cx="8671323" cy="29689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5660" tIns="38100" rIns="38100" bIns="38100" numCol="1" spcCol="1270" anchor="ctr" anchorCtr="0">
          <a:noAutofit/>
        </a:bodyPr>
        <a:lstStyle/>
        <a:p>
          <a:pPr lvl="0" algn="l" defTabSz="666750">
            <a:lnSpc>
              <a:spcPct val="90000"/>
            </a:lnSpc>
            <a:spcBef>
              <a:spcPct val="0"/>
            </a:spcBef>
            <a:spcAft>
              <a:spcPct val="35000"/>
            </a:spcAft>
          </a:pPr>
          <a:r>
            <a:rPr lang="tr-TR" sz="1500" kern="1200" dirty="0" smtClean="0"/>
            <a:t>ı) Fizyoterapi Desteği</a:t>
          </a:r>
          <a:endParaRPr lang="tr-TR" sz="1500" kern="1200" dirty="0"/>
        </a:p>
      </dsp:txBody>
      <dsp:txXfrm>
        <a:off x="212085" y="1039132"/>
        <a:ext cx="8671323" cy="296895"/>
      </dsp:txXfrm>
    </dsp:sp>
    <dsp:sp modelId="{AEEF79B9-647F-4AC8-A89B-CBBCA69ECB89}">
      <dsp:nvSpPr>
        <dsp:cNvPr id="0" name=""/>
        <dsp:cNvSpPr/>
      </dsp:nvSpPr>
      <dsp:spPr>
        <a:xfrm>
          <a:off x="26525" y="1002020"/>
          <a:ext cx="371118" cy="371118"/>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C9526B-4269-4B99-A8CE-D78E4CA887B1}">
      <dsp:nvSpPr>
        <dsp:cNvPr id="0" name=""/>
        <dsp:cNvSpPr/>
      </dsp:nvSpPr>
      <dsp:spPr>
        <a:xfrm>
          <a:off x="-1675908" y="-260729"/>
          <a:ext cx="2005934" cy="2005934"/>
        </a:xfrm>
        <a:prstGeom prst="blockArc">
          <a:avLst>
            <a:gd name="adj1" fmla="val 18900000"/>
            <a:gd name="adj2" fmla="val 2700000"/>
            <a:gd name="adj3" fmla="val 1077"/>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7760F41-716A-43F1-829A-C821E5E97B87}">
      <dsp:nvSpPr>
        <dsp:cNvPr id="0" name=""/>
        <dsp:cNvSpPr/>
      </dsp:nvSpPr>
      <dsp:spPr>
        <a:xfrm>
          <a:off x="212085" y="148447"/>
          <a:ext cx="8140166" cy="29689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5660" tIns="38100" rIns="38100" bIns="38100" numCol="1" spcCol="1270" anchor="ctr" anchorCtr="0">
          <a:noAutofit/>
        </a:bodyPr>
        <a:lstStyle/>
        <a:p>
          <a:pPr lvl="0" algn="l" defTabSz="666750">
            <a:lnSpc>
              <a:spcPct val="90000"/>
            </a:lnSpc>
            <a:spcBef>
              <a:spcPct val="0"/>
            </a:spcBef>
            <a:spcAft>
              <a:spcPct val="35000"/>
            </a:spcAft>
          </a:pPr>
          <a:r>
            <a:rPr lang="tr-TR" sz="1500" kern="1200" dirty="0" smtClean="0"/>
            <a:t>d) Engelsiz Çalışma Salonu</a:t>
          </a:r>
          <a:endParaRPr lang="tr-TR" sz="1500" kern="1200" dirty="0"/>
        </a:p>
      </dsp:txBody>
      <dsp:txXfrm>
        <a:off x="212085" y="148447"/>
        <a:ext cx="8140166" cy="296895"/>
      </dsp:txXfrm>
    </dsp:sp>
    <dsp:sp modelId="{19C5767F-76BE-41B3-83F9-B9306A0C1DA8}">
      <dsp:nvSpPr>
        <dsp:cNvPr id="0" name=""/>
        <dsp:cNvSpPr/>
      </dsp:nvSpPr>
      <dsp:spPr>
        <a:xfrm>
          <a:off x="26525" y="111335"/>
          <a:ext cx="371118" cy="371118"/>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59E0D5A-A664-41F7-BB22-E4059F8B26F9}">
      <dsp:nvSpPr>
        <dsp:cNvPr id="0" name=""/>
        <dsp:cNvSpPr/>
      </dsp:nvSpPr>
      <dsp:spPr>
        <a:xfrm>
          <a:off x="320006" y="593789"/>
          <a:ext cx="8032244" cy="29689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5660" tIns="38100" rIns="38100" bIns="38100" numCol="1" spcCol="1270" anchor="ctr" anchorCtr="0">
          <a:noAutofit/>
        </a:bodyPr>
        <a:lstStyle/>
        <a:p>
          <a:pPr lvl="0" algn="l" defTabSz="666750">
            <a:lnSpc>
              <a:spcPct val="90000"/>
            </a:lnSpc>
            <a:spcBef>
              <a:spcPct val="0"/>
            </a:spcBef>
            <a:spcAft>
              <a:spcPct val="35000"/>
            </a:spcAft>
          </a:pPr>
          <a:r>
            <a:rPr lang="tr-TR" sz="1500" kern="1200" dirty="0" smtClean="0"/>
            <a:t>e) Kısmi Zamanlı Öğrenci Desteği</a:t>
          </a:r>
          <a:endParaRPr lang="tr-TR" sz="1500" kern="1200" dirty="0"/>
        </a:p>
      </dsp:txBody>
      <dsp:txXfrm>
        <a:off x="320006" y="593789"/>
        <a:ext cx="8032244" cy="296895"/>
      </dsp:txXfrm>
    </dsp:sp>
    <dsp:sp modelId="{E3EE56E9-8D7F-4655-A506-76EBF794CE4D}">
      <dsp:nvSpPr>
        <dsp:cNvPr id="0" name=""/>
        <dsp:cNvSpPr/>
      </dsp:nvSpPr>
      <dsp:spPr>
        <a:xfrm>
          <a:off x="134447" y="556678"/>
          <a:ext cx="371118" cy="371118"/>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5DCA638-0A21-429D-B1E4-8EB1D3BA36B8}">
      <dsp:nvSpPr>
        <dsp:cNvPr id="0" name=""/>
        <dsp:cNvSpPr/>
      </dsp:nvSpPr>
      <dsp:spPr>
        <a:xfrm>
          <a:off x="212085" y="1039132"/>
          <a:ext cx="8140166" cy="29689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5660" tIns="38100" rIns="38100" bIns="38100" numCol="1" spcCol="1270" anchor="ctr" anchorCtr="0">
          <a:noAutofit/>
        </a:bodyPr>
        <a:lstStyle/>
        <a:p>
          <a:pPr lvl="0" algn="l" defTabSz="666750">
            <a:lnSpc>
              <a:spcPct val="90000"/>
            </a:lnSpc>
            <a:spcBef>
              <a:spcPct val="0"/>
            </a:spcBef>
            <a:spcAft>
              <a:spcPct val="35000"/>
            </a:spcAft>
          </a:pPr>
          <a:r>
            <a:rPr lang="tr-TR" sz="1500" kern="1200" dirty="0" smtClean="0"/>
            <a:t>f) Glütensiz Yemek Hizmeti</a:t>
          </a:r>
          <a:endParaRPr lang="tr-TR" sz="1500" kern="1200" dirty="0"/>
        </a:p>
      </dsp:txBody>
      <dsp:txXfrm>
        <a:off x="212085" y="1039132"/>
        <a:ext cx="8140166" cy="296895"/>
      </dsp:txXfrm>
    </dsp:sp>
    <dsp:sp modelId="{AEEF79B9-647F-4AC8-A89B-CBBCA69ECB89}">
      <dsp:nvSpPr>
        <dsp:cNvPr id="0" name=""/>
        <dsp:cNvSpPr/>
      </dsp:nvSpPr>
      <dsp:spPr>
        <a:xfrm>
          <a:off x="26525" y="1002020"/>
          <a:ext cx="371118" cy="371118"/>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6.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7.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8.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9.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14C9CE36-B464-441C-81D0-F741FA847053}" type="datetimeFigureOut">
              <a:rPr lang="tr-TR" smtClean="0"/>
              <a:t>18.09.2025</a:t>
            </a:fld>
            <a:endParaRPr lang="tr-TR"/>
          </a:p>
        </p:txBody>
      </p:sp>
      <p:sp>
        <p:nvSpPr>
          <p:cNvPr id="4" name="Slayt Görüntüsü Yer Tutucusu 3"/>
          <p:cNvSpPr>
            <a:spLocks noGrp="1" noRot="1" noChangeAspect="1"/>
          </p:cNvSpPr>
          <p:nvPr>
            <p:ph type="sldImg" idx="2"/>
          </p:nvPr>
        </p:nvSpPr>
        <p:spPr>
          <a:xfrm>
            <a:off x="979488" y="1241425"/>
            <a:ext cx="4838700" cy="3349625"/>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2566A69F-CEC8-449C-88D2-9ED7B971D943}" type="slidenum">
              <a:rPr lang="tr-TR" smtClean="0"/>
              <a:t>‹#›</a:t>
            </a:fld>
            <a:endParaRPr lang="tr-TR"/>
          </a:p>
        </p:txBody>
      </p:sp>
    </p:spTree>
    <p:extLst>
      <p:ext uri="{BB962C8B-B14F-4D97-AF65-F5344CB8AC3E}">
        <p14:creationId xmlns:p14="http://schemas.microsoft.com/office/powerpoint/2010/main" val="40480803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2566A69F-CEC8-449C-88D2-9ED7B971D943}" type="slidenum">
              <a:rPr lang="tr-TR" smtClean="0"/>
              <a:t>3</a:t>
            </a:fld>
            <a:endParaRPr lang="tr-TR"/>
          </a:p>
        </p:txBody>
      </p:sp>
    </p:spTree>
    <p:extLst>
      <p:ext uri="{BB962C8B-B14F-4D97-AF65-F5344CB8AC3E}">
        <p14:creationId xmlns:p14="http://schemas.microsoft.com/office/powerpoint/2010/main" val="25454804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tr-TR" smtClean="0"/>
              <a:t>Asıl başlık stili için tıklatın</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fld id="{1F5EB0EE-48F2-45EB-8D7D-48E54675DB95}" type="datetimeFigureOut">
              <a:rPr lang="tr-TR" smtClean="0"/>
              <a:t>18.09.2025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59C950C-434C-4B69-933B-31836432E62B}" type="slidenum">
              <a:rPr lang="tr-TR" smtClean="0"/>
              <a:t>‹#›</a:t>
            </a:fld>
            <a:endParaRPr lang="tr-TR"/>
          </a:p>
        </p:txBody>
      </p:sp>
    </p:spTree>
    <p:extLst>
      <p:ext uri="{BB962C8B-B14F-4D97-AF65-F5344CB8AC3E}">
        <p14:creationId xmlns:p14="http://schemas.microsoft.com/office/powerpoint/2010/main" val="31261489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1F5EB0EE-48F2-45EB-8D7D-48E54675DB95}" type="datetimeFigureOut">
              <a:rPr lang="tr-TR" smtClean="0"/>
              <a:t>18.09.2025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59C950C-434C-4B69-933B-31836432E62B}" type="slidenum">
              <a:rPr lang="tr-TR" smtClean="0"/>
              <a:t>‹#›</a:t>
            </a:fld>
            <a:endParaRPr lang="tr-TR"/>
          </a:p>
        </p:txBody>
      </p:sp>
    </p:spTree>
    <p:extLst>
      <p:ext uri="{BB962C8B-B14F-4D97-AF65-F5344CB8AC3E}">
        <p14:creationId xmlns:p14="http://schemas.microsoft.com/office/powerpoint/2010/main" val="882263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1F5EB0EE-48F2-45EB-8D7D-48E54675DB95}" type="datetimeFigureOut">
              <a:rPr lang="tr-TR" smtClean="0"/>
              <a:t>18.09.2025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59C950C-434C-4B69-933B-31836432E62B}" type="slidenum">
              <a:rPr lang="tr-TR" smtClean="0"/>
              <a:t>‹#›</a:t>
            </a:fld>
            <a:endParaRPr lang="tr-TR"/>
          </a:p>
        </p:txBody>
      </p:sp>
    </p:spTree>
    <p:extLst>
      <p:ext uri="{BB962C8B-B14F-4D97-AF65-F5344CB8AC3E}">
        <p14:creationId xmlns:p14="http://schemas.microsoft.com/office/powerpoint/2010/main" val="22152284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1F5EB0EE-48F2-45EB-8D7D-48E54675DB95}" type="datetimeFigureOut">
              <a:rPr lang="tr-TR" smtClean="0"/>
              <a:t>18.09.2025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59C950C-434C-4B69-933B-31836432E62B}" type="slidenum">
              <a:rPr lang="tr-TR" smtClean="0"/>
              <a:t>‹#›</a:t>
            </a:fld>
            <a:endParaRPr lang="tr-TR"/>
          </a:p>
        </p:txBody>
      </p:sp>
    </p:spTree>
    <p:extLst>
      <p:ext uri="{BB962C8B-B14F-4D97-AF65-F5344CB8AC3E}">
        <p14:creationId xmlns:p14="http://schemas.microsoft.com/office/powerpoint/2010/main" val="23543372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tr-TR" smtClean="0"/>
              <a:t>Asıl başlık stili için tıklatın</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1F5EB0EE-48F2-45EB-8D7D-48E54675DB95}" type="datetimeFigureOut">
              <a:rPr lang="tr-TR" smtClean="0"/>
              <a:t>18.09.2025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59C950C-434C-4B69-933B-31836432E62B}" type="slidenum">
              <a:rPr lang="tr-TR" smtClean="0"/>
              <a:t>‹#›</a:t>
            </a:fld>
            <a:endParaRPr lang="tr-TR"/>
          </a:p>
        </p:txBody>
      </p:sp>
    </p:spTree>
    <p:extLst>
      <p:ext uri="{BB962C8B-B14F-4D97-AF65-F5344CB8AC3E}">
        <p14:creationId xmlns:p14="http://schemas.microsoft.com/office/powerpoint/2010/main" val="30630379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1F5EB0EE-48F2-45EB-8D7D-48E54675DB95}" type="datetimeFigureOut">
              <a:rPr lang="tr-TR" smtClean="0"/>
              <a:t>18.09.2025</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359C950C-434C-4B69-933B-31836432E62B}" type="slidenum">
              <a:rPr lang="tr-TR" smtClean="0"/>
              <a:t>‹#›</a:t>
            </a:fld>
            <a:endParaRPr lang="tr-TR"/>
          </a:p>
        </p:txBody>
      </p:sp>
    </p:spTree>
    <p:extLst>
      <p:ext uri="{BB962C8B-B14F-4D97-AF65-F5344CB8AC3E}">
        <p14:creationId xmlns:p14="http://schemas.microsoft.com/office/powerpoint/2010/main" val="22900868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tr-TR" smtClean="0"/>
              <a:t>Asıl başlık stili için tıklatın</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682329" y="2505075"/>
            <a:ext cx="4190702"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5014913" y="2505075"/>
            <a:ext cx="4211340"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1F5EB0EE-48F2-45EB-8D7D-48E54675DB95}" type="datetimeFigureOut">
              <a:rPr lang="tr-TR" smtClean="0"/>
              <a:t>18.09.2025</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359C950C-434C-4B69-933B-31836432E62B}" type="slidenum">
              <a:rPr lang="tr-TR" smtClean="0"/>
              <a:t>‹#›</a:t>
            </a:fld>
            <a:endParaRPr lang="tr-TR"/>
          </a:p>
        </p:txBody>
      </p:sp>
    </p:spTree>
    <p:extLst>
      <p:ext uri="{BB962C8B-B14F-4D97-AF65-F5344CB8AC3E}">
        <p14:creationId xmlns:p14="http://schemas.microsoft.com/office/powerpoint/2010/main" val="5366177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1F5EB0EE-48F2-45EB-8D7D-48E54675DB95}" type="datetimeFigureOut">
              <a:rPr lang="tr-TR" smtClean="0"/>
              <a:t>18.09.2025</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359C950C-434C-4B69-933B-31836432E62B}" type="slidenum">
              <a:rPr lang="tr-TR" smtClean="0"/>
              <a:t>‹#›</a:t>
            </a:fld>
            <a:endParaRPr lang="tr-TR"/>
          </a:p>
        </p:txBody>
      </p:sp>
    </p:spTree>
    <p:extLst>
      <p:ext uri="{BB962C8B-B14F-4D97-AF65-F5344CB8AC3E}">
        <p14:creationId xmlns:p14="http://schemas.microsoft.com/office/powerpoint/2010/main" val="15352685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5EB0EE-48F2-45EB-8D7D-48E54675DB95}" type="datetimeFigureOut">
              <a:rPr lang="tr-TR" smtClean="0"/>
              <a:t>18.09.2025</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359C950C-434C-4B69-933B-31836432E62B}" type="slidenum">
              <a:rPr lang="tr-TR" smtClean="0"/>
              <a:t>‹#›</a:t>
            </a:fld>
            <a:endParaRPr lang="tr-TR"/>
          </a:p>
        </p:txBody>
      </p:sp>
    </p:spTree>
    <p:extLst>
      <p:ext uri="{BB962C8B-B14F-4D97-AF65-F5344CB8AC3E}">
        <p14:creationId xmlns:p14="http://schemas.microsoft.com/office/powerpoint/2010/main" val="14001070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tr-TR" smtClean="0"/>
              <a:t>Asıl başlık stili için tıklatın</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1F5EB0EE-48F2-45EB-8D7D-48E54675DB95}" type="datetimeFigureOut">
              <a:rPr lang="tr-TR" smtClean="0"/>
              <a:t>18.09.2025</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359C950C-434C-4B69-933B-31836432E62B}" type="slidenum">
              <a:rPr lang="tr-TR" smtClean="0"/>
              <a:t>‹#›</a:t>
            </a:fld>
            <a:endParaRPr lang="tr-TR"/>
          </a:p>
        </p:txBody>
      </p:sp>
    </p:spTree>
    <p:extLst>
      <p:ext uri="{BB962C8B-B14F-4D97-AF65-F5344CB8AC3E}">
        <p14:creationId xmlns:p14="http://schemas.microsoft.com/office/powerpoint/2010/main" val="41410520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1F5EB0EE-48F2-45EB-8D7D-48E54675DB95}" type="datetimeFigureOut">
              <a:rPr lang="tr-TR" smtClean="0"/>
              <a:t>18.09.2025</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359C950C-434C-4B69-933B-31836432E62B}" type="slidenum">
              <a:rPr lang="tr-TR" smtClean="0"/>
              <a:t>‹#›</a:t>
            </a:fld>
            <a:endParaRPr lang="tr-TR"/>
          </a:p>
        </p:txBody>
      </p:sp>
    </p:spTree>
    <p:extLst>
      <p:ext uri="{BB962C8B-B14F-4D97-AF65-F5344CB8AC3E}">
        <p14:creationId xmlns:p14="http://schemas.microsoft.com/office/powerpoint/2010/main" val="39668466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5EB0EE-48F2-45EB-8D7D-48E54675DB95}" type="datetimeFigureOut">
              <a:rPr lang="tr-TR" smtClean="0"/>
              <a:t>18.09.2025</a:t>
            </a:fld>
            <a:endParaRPr lang="tr-TR"/>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9C950C-434C-4B69-933B-31836432E62B}" type="slidenum">
              <a:rPr lang="tr-TR" smtClean="0"/>
              <a:t>‹#›</a:t>
            </a:fld>
            <a:endParaRPr lang="tr-TR"/>
          </a:p>
        </p:txBody>
      </p:sp>
    </p:spTree>
    <p:extLst>
      <p:ext uri="{BB962C8B-B14F-4D97-AF65-F5344CB8AC3E}">
        <p14:creationId xmlns:p14="http://schemas.microsoft.com/office/powerpoint/2010/main" val="389127665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hyperlink" Target="mailto:esma.kirac@asbu.edu.tr" TargetMode="External"/><Relationship Id="rId13" Type="http://schemas.openxmlformats.org/officeDocument/2006/relationships/hyperlink" Target="mailto:mustafa.okay@asbu.edu.tr" TargetMode="External"/><Relationship Id="rId3" Type="http://schemas.openxmlformats.org/officeDocument/2006/relationships/hyperlink" Target="mailto:nuriye.in@asbu.edu.tr" TargetMode="External"/><Relationship Id="rId7" Type="http://schemas.openxmlformats.org/officeDocument/2006/relationships/hyperlink" Target="mailto:sevcan.ozturk@asbu.edu.tr" TargetMode="External"/><Relationship Id="rId12" Type="http://schemas.openxmlformats.org/officeDocument/2006/relationships/hyperlink" Target="mailto:yusuf.avci@asbu.edu.tr" TargetMode="External"/><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hyperlink" Target="mailto:emin.toksoz@asbu.edu.tr" TargetMode="External"/><Relationship Id="rId11" Type="http://schemas.openxmlformats.org/officeDocument/2006/relationships/hyperlink" Target="mailto:burak.cikiryel@asbu.edu.tr" TargetMode="External"/><Relationship Id="rId5" Type="http://schemas.openxmlformats.org/officeDocument/2006/relationships/hyperlink" Target="mailto:meliszeynep.unur@asbu.edu.tr" TargetMode="External"/><Relationship Id="rId10" Type="http://schemas.openxmlformats.org/officeDocument/2006/relationships/hyperlink" Target="mailto:hakan.karabacak@asbu.edu.tr" TargetMode="External"/><Relationship Id="rId4" Type="http://schemas.openxmlformats.org/officeDocument/2006/relationships/hyperlink" Target="mailto:saliha.arabaci@asbu.edu.tr" TargetMode="External"/><Relationship Id="rId9" Type="http://schemas.openxmlformats.org/officeDocument/2006/relationships/hyperlink" Target="mailto:huseyin.alhas@asbu.edu.tr" TargetMode="External"/><Relationship Id="rId14" Type="http://schemas.openxmlformats.org/officeDocument/2006/relationships/hyperlink" Target="mailto:melike.bal@student.asbu.edu.tr" TargetMode="External"/></Relationships>
</file>

<file path=ppt/slides/_rels/slide12.xml.rels><?xml version="1.0" encoding="UTF-8" standalone="yes"?>
<Relationships xmlns="http://schemas.openxmlformats.org/package/2006/relationships"><Relationship Id="rId8" Type="http://schemas.openxmlformats.org/officeDocument/2006/relationships/diagramQuickStyle" Target="../diagrams/quickStyle4.xml"/><Relationship Id="rId13" Type="http://schemas.openxmlformats.org/officeDocument/2006/relationships/diagramQuickStyle" Target="../diagrams/quickStyle5.xml"/><Relationship Id="rId3" Type="http://schemas.openxmlformats.org/officeDocument/2006/relationships/image" Target="../media/image3.jpeg"/><Relationship Id="rId7" Type="http://schemas.openxmlformats.org/officeDocument/2006/relationships/diagramLayout" Target="../diagrams/layout4.xml"/><Relationship Id="rId12" Type="http://schemas.openxmlformats.org/officeDocument/2006/relationships/diagramLayout" Target="../diagrams/layout5.xm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diagramData" Target="../diagrams/data4.xml"/><Relationship Id="rId11" Type="http://schemas.openxmlformats.org/officeDocument/2006/relationships/diagramData" Target="../diagrams/data5.xml"/><Relationship Id="rId5" Type="http://schemas.openxmlformats.org/officeDocument/2006/relationships/image" Target="../media/image12.emf"/><Relationship Id="rId15" Type="http://schemas.microsoft.com/office/2007/relationships/diagramDrawing" Target="../diagrams/drawing5.xml"/><Relationship Id="rId10" Type="http://schemas.microsoft.com/office/2007/relationships/diagramDrawing" Target="../diagrams/drawing4.xml"/><Relationship Id="rId4" Type="http://schemas.openxmlformats.org/officeDocument/2006/relationships/oleObject" Target="../embeddings/oleObject4.bin"/><Relationship Id="rId9" Type="http://schemas.openxmlformats.org/officeDocument/2006/relationships/diagramColors" Target="../diagrams/colors4.xml"/><Relationship Id="rId14" Type="http://schemas.openxmlformats.org/officeDocument/2006/relationships/diagramColors" Target="../diagrams/colors5.xml"/></Relationships>
</file>

<file path=ppt/slides/_rels/slide13.xml.rels><?xml version="1.0" encoding="UTF-8" standalone="yes"?>
<Relationships xmlns="http://schemas.openxmlformats.org/package/2006/relationships"><Relationship Id="rId8" Type="http://schemas.openxmlformats.org/officeDocument/2006/relationships/diagramData" Target="../diagrams/data7.xml"/><Relationship Id="rId13" Type="http://schemas.openxmlformats.org/officeDocument/2006/relationships/diagramData" Target="../diagrams/data8.xml"/><Relationship Id="rId3" Type="http://schemas.openxmlformats.org/officeDocument/2006/relationships/diagramData" Target="../diagrams/data6.xml"/><Relationship Id="rId7" Type="http://schemas.microsoft.com/office/2007/relationships/diagramDrawing" Target="../diagrams/drawing6.xml"/><Relationship Id="rId12" Type="http://schemas.microsoft.com/office/2007/relationships/diagramDrawing" Target="../diagrams/drawing7.xml"/><Relationship Id="rId17" Type="http://schemas.microsoft.com/office/2007/relationships/diagramDrawing" Target="../diagrams/drawing8.xml"/><Relationship Id="rId2" Type="http://schemas.openxmlformats.org/officeDocument/2006/relationships/image" Target="../media/image3.jpeg"/><Relationship Id="rId16" Type="http://schemas.openxmlformats.org/officeDocument/2006/relationships/diagramColors" Target="../diagrams/colors8.xml"/><Relationship Id="rId1" Type="http://schemas.openxmlformats.org/officeDocument/2006/relationships/slideLayout" Target="../slideLayouts/slideLayout2.xml"/><Relationship Id="rId6" Type="http://schemas.openxmlformats.org/officeDocument/2006/relationships/diagramColors" Target="../diagrams/colors6.xml"/><Relationship Id="rId11" Type="http://schemas.openxmlformats.org/officeDocument/2006/relationships/diagramColors" Target="../diagrams/colors7.xml"/><Relationship Id="rId5" Type="http://schemas.openxmlformats.org/officeDocument/2006/relationships/diagramQuickStyle" Target="../diagrams/quickStyle6.xml"/><Relationship Id="rId15" Type="http://schemas.openxmlformats.org/officeDocument/2006/relationships/diagramQuickStyle" Target="../diagrams/quickStyle8.xml"/><Relationship Id="rId10" Type="http://schemas.openxmlformats.org/officeDocument/2006/relationships/diagramQuickStyle" Target="../diagrams/quickStyle7.xml"/><Relationship Id="rId4" Type="http://schemas.openxmlformats.org/officeDocument/2006/relationships/diagramLayout" Target="../diagrams/layout6.xml"/><Relationship Id="rId9" Type="http://schemas.openxmlformats.org/officeDocument/2006/relationships/diagramLayout" Target="../diagrams/layout7.xml"/><Relationship Id="rId14" Type="http://schemas.openxmlformats.org/officeDocument/2006/relationships/diagramLayout" Target="../diagrams/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hyperlink" Target="mailto:engelsiz@asbu.edu.tr"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engelsizkutuphane.com/tr/" TargetMode="External"/><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hyperlink" Target="https://konusankitaplik.mkutup.gov.tr/" TargetMode="External"/><Relationship Id="rId4" Type="http://schemas.openxmlformats.org/officeDocument/2006/relationships/hyperlink" Target="https://seslikutuphane.kadikoy.bel.tr/"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hyperlink" Target="https://sksdb.asbu.edu.tr/sites/idari_birimler/sksdb.asbu.edu.tr/files/inline-files/ASB%C3%9C%20K%C4%B1smi%20Zamanl%C4%B1%20%C3%96%C4%9Frenci%20%28KZ%C3%96%29%20%C3%87al%C4%B1%C5%9Fma%20Y%C3%B6nergesi.pdf" TargetMode="External"/><Relationship Id="rId5" Type="http://schemas.openxmlformats.org/officeDocument/2006/relationships/hyperlink" Target="https://engelsiz.asbu.edu.tr/sites/koordinatorlukler/eob.asbu.edu.tr/files/inline-files/y%C3%B6k%20Engelli%20Bireylere%20Y%C3%B6nelik%20S%C4%B1nav%20Uygulamalar%C4%B1nda%20ve%20Engelli%20Kontenjan%C4%B1nda%20Aranacak%20Sa%C4%9Fl%C4%B1k%20%C5%9Eartlar%C4%B1na%20Dair%20Y%C3%B6netmelik_0.doc" TargetMode="External"/><Relationship Id="rId4" Type="http://schemas.openxmlformats.org/officeDocument/2006/relationships/hyperlink" Target="https://www.resmigazete.gov.tr/eskiler/2022/03/20220308-13.htm"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mailto:engelsiz@asbu.edu.tr" TargetMode="External"/><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hyperlink" Target="mailto:engelsiz@asbu.edu.tr" TargetMode="External"/><Relationship Id="rId4" Type="http://schemas.openxmlformats.org/officeDocument/2006/relationships/hyperlink" Target="https://engelsiz.asbu.edu.tr/sites/koordinatorlukler/eob.asbu.edu.tr/files/inline-files/%C3%96%C4%9Frenci%20Talep%2C%20%C5%9Eikayet%2C%20%C3%96neri%20Formu_0.docx"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www.ankara.bel.tr/sosyal-hizmetler/engelli-hizmetleri/engelliler-hizmet-ve-rehabilitasyon-merkezi" TargetMode="External"/><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24.jpg"/></Relationships>
</file>

<file path=ppt/slides/_rels/slide27.xml.rels><?xml version="1.0" encoding="UTF-8" standalone="yes"?>
<Relationships xmlns="http://schemas.openxmlformats.org/package/2006/relationships"><Relationship Id="rId8" Type="http://schemas.openxmlformats.org/officeDocument/2006/relationships/diagramData" Target="../diagrams/data10.xml"/><Relationship Id="rId13" Type="http://schemas.openxmlformats.org/officeDocument/2006/relationships/diagramData" Target="../diagrams/data11.xml"/><Relationship Id="rId18" Type="http://schemas.openxmlformats.org/officeDocument/2006/relationships/hyperlink" Target="https://www.ab.gov.tr/erasmus-programi_53081.html" TargetMode="External"/><Relationship Id="rId3" Type="http://schemas.openxmlformats.org/officeDocument/2006/relationships/diagramData" Target="../diagrams/data9.xml"/><Relationship Id="rId21" Type="http://schemas.openxmlformats.org/officeDocument/2006/relationships/image" Target="../media/image25.jpeg"/><Relationship Id="rId7" Type="http://schemas.microsoft.com/office/2007/relationships/diagramDrawing" Target="../diagrams/drawing9.xml"/><Relationship Id="rId12" Type="http://schemas.microsoft.com/office/2007/relationships/diagramDrawing" Target="../diagrams/drawing10.xml"/><Relationship Id="rId17" Type="http://schemas.microsoft.com/office/2007/relationships/diagramDrawing" Target="../diagrams/drawing11.xml"/><Relationship Id="rId2" Type="http://schemas.openxmlformats.org/officeDocument/2006/relationships/image" Target="../media/image3.jpeg"/><Relationship Id="rId16" Type="http://schemas.openxmlformats.org/officeDocument/2006/relationships/diagramColors" Target="../diagrams/colors11.xml"/><Relationship Id="rId20" Type="http://schemas.openxmlformats.org/officeDocument/2006/relationships/hyperlink" Target="https://mevlana.yok.gov.tr/" TargetMode="External"/><Relationship Id="rId1" Type="http://schemas.openxmlformats.org/officeDocument/2006/relationships/slideLayout" Target="../slideLayouts/slideLayout2.xml"/><Relationship Id="rId6" Type="http://schemas.openxmlformats.org/officeDocument/2006/relationships/diagramColors" Target="../diagrams/colors9.xml"/><Relationship Id="rId11" Type="http://schemas.openxmlformats.org/officeDocument/2006/relationships/diagramColors" Target="../diagrams/colors10.xml"/><Relationship Id="rId5" Type="http://schemas.openxmlformats.org/officeDocument/2006/relationships/diagramQuickStyle" Target="../diagrams/quickStyle9.xml"/><Relationship Id="rId15" Type="http://schemas.openxmlformats.org/officeDocument/2006/relationships/diagramQuickStyle" Target="../diagrams/quickStyle11.xml"/><Relationship Id="rId10" Type="http://schemas.openxmlformats.org/officeDocument/2006/relationships/diagramQuickStyle" Target="../diagrams/quickStyle10.xml"/><Relationship Id="rId19" Type="http://schemas.openxmlformats.org/officeDocument/2006/relationships/hyperlink" Target="https://farabi.yok.gov.tr/" TargetMode="External"/><Relationship Id="rId4" Type="http://schemas.openxmlformats.org/officeDocument/2006/relationships/diagramLayout" Target="../diagrams/layout9.xml"/><Relationship Id="rId9" Type="http://schemas.openxmlformats.org/officeDocument/2006/relationships/diagramLayout" Target="../diagrams/layout10.xml"/><Relationship Id="rId14" Type="http://schemas.openxmlformats.org/officeDocument/2006/relationships/diagramLayout" Target="../diagrams/layout11.xml"/></Relationships>
</file>

<file path=ppt/slides/_rels/slide28.xml.rels><?xml version="1.0" encoding="UTF-8" standalone="yes"?>
<Relationships xmlns="http://schemas.openxmlformats.org/package/2006/relationships"><Relationship Id="rId3" Type="http://schemas.openxmlformats.org/officeDocument/2006/relationships/hyperlink" Target="mailto:engelsiz@asbu.edu.tr" TargetMode="External"/><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13" Type="http://schemas.microsoft.com/office/2007/relationships/diagramDrawing" Target="../diagrams/drawing2.xml"/><Relationship Id="rId18" Type="http://schemas.microsoft.com/office/2007/relationships/diagramDrawing" Target="../diagrams/drawing3.xml"/><Relationship Id="rId3" Type="http://schemas.openxmlformats.org/officeDocument/2006/relationships/image" Target="../media/image3.jpeg"/><Relationship Id="rId7" Type="http://schemas.openxmlformats.org/officeDocument/2006/relationships/diagramColors" Target="../diagrams/colors1.xml"/><Relationship Id="rId12" Type="http://schemas.openxmlformats.org/officeDocument/2006/relationships/diagramColors" Target="../diagrams/colors2.xml"/><Relationship Id="rId17" Type="http://schemas.openxmlformats.org/officeDocument/2006/relationships/diagramColors" Target="../diagrams/colors3.xml"/><Relationship Id="rId2" Type="http://schemas.openxmlformats.org/officeDocument/2006/relationships/notesSlide" Target="../notesSlides/notesSlide1.xml"/><Relationship Id="rId16" Type="http://schemas.openxmlformats.org/officeDocument/2006/relationships/diagramQuickStyle" Target="../diagrams/quickStyle3.xml"/><Relationship Id="rId1" Type="http://schemas.openxmlformats.org/officeDocument/2006/relationships/slideLayout" Target="../slideLayouts/slideLayout2.xml"/><Relationship Id="rId6" Type="http://schemas.openxmlformats.org/officeDocument/2006/relationships/diagramQuickStyle" Target="../diagrams/quickStyle1.xml"/><Relationship Id="rId11" Type="http://schemas.openxmlformats.org/officeDocument/2006/relationships/diagramQuickStyle" Target="../diagrams/quickStyle2.xml"/><Relationship Id="rId5" Type="http://schemas.openxmlformats.org/officeDocument/2006/relationships/diagramLayout" Target="../diagrams/layout1.xml"/><Relationship Id="rId15" Type="http://schemas.openxmlformats.org/officeDocument/2006/relationships/diagramLayout" Target="../diagrams/layout3.xml"/><Relationship Id="rId10" Type="http://schemas.openxmlformats.org/officeDocument/2006/relationships/diagramLayout" Target="../diagrams/layout2.xml"/><Relationship Id="rId4" Type="http://schemas.openxmlformats.org/officeDocument/2006/relationships/diagramData" Target="../diagrams/data1.xml"/><Relationship Id="rId9" Type="http://schemas.openxmlformats.org/officeDocument/2006/relationships/diagramData" Target="../diagrams/data2.xml"/><Relationship Id="rId14" Type="http://schemas.openxmlformats.org/officeDocument/2006/relationships/diagramData" Target="../diagrams/data3.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hyperlink" Target="http://www.asbu.edu.tr/index.php/tr/iletisim-1" TargetMode="External"/><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hyperlink" Target="http://www.asbu.edu.tr/index.php/tr/ogrenci" TargetMode="External"/><Relationship Id="rId5" Type="http://schemas.openxmlformats.org/officeDocument/2006/relationships/hyperlink" Target="https://kutuphane.asbu.edu.tr/tr" TargetMode="External"/><Relationship Id="rId4" Type="http://schemas.openxmlformats.org/officeDocument/2006/relationships/hyperlink" Target="http://www.asbu.edu.tr/" TargetMode="External"/></Relationships>
</file>

<file path=ppt/slides/_rels/slide5.xml.rels><?xml version="1.0" encoding="UTF-8" standalone="yes"?>
<Relationships xmlns="http://schemas.openxmlformats.org/package/2006/relationships"><Relationship Id="rId8" Type="http://schemas.openxmlformats.org/officeDocument/2006/relationships/hyperlink" Target="https://sbe.asbu.edu.tr/tr" TargetMode="External"/><Relationship Id="rId13" Type="http://schemas.openxmlformats.org/officeDocument/2006/relationships/hyperlink" Target="https://stf.asbu.edu.tr/" TargetMode="External"/><Relationship Id="rId3" Type="http://schemas.openxmlformats.org/officeDocument/2006/relationships/hyperlink" Target="https://ydyo.asbu.edu.tr/" TargetMode="External"/><Relationship Id="rId7" Type="http://schemas.openxmlformats.org/officeDocument/2006/relationships/hyperlink" Target="https://hbae.asbu.edu.tr/tr" TargetMode="External"/><Relationship Id="rId12" Type="http://schemas.openxmlformats.org/officeDocument/2006/relationships/hyperlink" Target="https://sbb.asbu.edu.tr/" TargetMode="External"/><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hyperlink" Target="https://bce.asbu.edu.tr/" TargetMode="External"/><Relationship Id="rId11" Type="http://schemas.openxmlformats.org/officeDocument/2006/relationships/hyperlink" Target="https://sbf.asbu.edu.tr/" TargetMode="External"/><Relationship Id="rId5" Type="http://schemas.openxmlformats.org/officeDocument/2006/relationships/hyperlink" Target="http://www.asbu.edu.tr/tr/fakulte-tanitim-kataloglari" TargetMode="External"/><Relationship Id="rId15" Type="http://schemas.openxmlformats.org/officeDocument/2006/relationships/hyperlink" Target="https://ilef.asbu.edu.tr/" TargetMode="External"/><Relationship Id="rId10" Type="http://schemas.openxmlformats.org/officeDocument/2006/relationships/hyperlink" Target="https://hf.asbu.edu.tr/" TargetMode="External"/><Relationship Id="rId4" Type="http://schemas.openxmlformats.org/officeDocument/2006/relationships/image" Target="../media/image5.jpg"/><Relationship Id="rId9" Type="http://schemas.openxmlformats.org/officeDocument/2006/relationships/hyperlink" Target="https://if.asbu.edu.tr/" TargetMode="External"/><Relationship Id="rId14" Type="http://schemas.openxmlformats.org/officeDocument/2006/relationships/hyperlink" Target="https://ydf.asbu.edu.tr/" TargetMode="External"/></Relationships>
</file>

<file path=ppt/slides/_rels/slide6.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image" Target="../media/image3.jpeg"/><Relationship Id="rId7"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6.emf"/><Relationship Id="rId5" Type="http://schemas.openxmlformats.org/officeDocument/2006/relationships/oleObject" Target="../embeddings/oleObject1.bin"/><Relationship Id="rId10" Type="http://schemas.openxmlformats.org/officeDocument/2006/relationships/image" Target="../media/image8.emf"/><Relationship Id="rId4" Type="http://schemas.openxmlformats.org/officeDocument/2006/relationships/hyperlink" Target="https://oidb.asbu.edu.tr/tr/akademik-takvim" TargetMode="External"/><Relationship Id="rId9" Type="http://schemas.openxmlformats.org/officeDocument/2006/relationships/oleObject" Target="../embeddings/oleObject3.bin"/></Relationships>
</file>

<file path=ppt/slides/_rels/slide7.xml.rels><?xml version="1.0" encoding="UTF-8" standalone="yes"?>
<Relationships xmlns="http://schemas.openxmlformats.org/package/2006/relationships"><Relationship Id="rId3" Type="http://schemas.openxmlformats.org/officeDocument/2006/relationships/hyperlink" Target="https://www.asbu.edu.tr/index.php/tr/tarihi-binalarimiz" TargetMode="External"/><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hyperlink" Target="https://engelsiz.asbu.edu.tr/sites/koordinatorlukler/eob.asbu.edu.tr/files/inline-files/Ek-4%20Usul%20Ve%20Esaslar_0.docx" TargetMode="External"/><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hyperlink" Target="https://engelsiz.asbu.edu.tr/sites/koordinatorlukler/eob.asbu.edu.tr/files/inline-files/ANKARA%20SOSYAL%20B%C4%B0L%C4%B0MLER%20%C3%9CN%C4%B0VERS%C4%B0TES%C4%B0%20ENGELL%C4%B0%20%C3%96%C4%9ERENC%C4%B0%20B%C4%B0R%C4%B0M%C4%B0%20Y%C3%96NERGES%C4%B0_1.docx" TargetMode="External"/><Relationship Id="rId5" Type="http://schemas.openxmlformats.org/officeDocument/2006/relationships/hyperlink" Target="https://www.mevzuat.gov.tr/mevzuat?MevzuatNo=14214&amp;MevzuatTur=7&amp;MevzuatTertip=5" TargetMode="External"/><Relationship Id="rId4" Type="http://schemas.openxmlformats.org/officeDocument/2006/relationships/hyperlink" Target="https://engelsiz.asbu.edu.tr/sites/koordinatorlukler/eob.asbu.edu.tr/files/inline-files/y%C3%B6k%20Engelli%20Bireylere%20Y%C3%B6nelik%20S%C4%B1nav%20Uygulamalar%C4%B1nda%20ve%20Engelli%20Kontenjan%C4%B1nda%20Aranacak%20Sa%C4%9Fl%C4%B1k%20%C5%9Eartlar%C4%B1na%20Dair%20Y%C3%B6netmelik_0.doc"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7001495"/>
          </a:xfrm>
          <a:prstGeom prst="rect">
            <a:avLst/>
          </a:prstGeom>
        </p:spPr>
      </p:pic>
    </p:spTree>
    <p:extLst>
      <p:ext uri="{BB962C8B-B14F-4D97-AF65-F5344CB8AC3E}">
        <p14:creationId xmlns:p14="http://schemas.microsoft.com/office/powerpoint/2010/main" val="36298321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374">
        <p15:prstTrans prst="pageCurlDouble"/>
      </p:transition>
    </mc:Choice>
    <mc:Fallback xmlns="">
      <p:transition spd="slow" advTm="374">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7008042"/>
          </a:xfrm>
          <a:prstGeom prst="rect">
            <a:avLst/>
          </a:prstGeom>
        </p:spPr>
      </p:pic>
      <p:sp>
        <p:nvSpPr>
          <p:cNvPr id="5" name="Metin kutusu 4"/>
          <p:cNvSpPr txBox="1"/>
          <p:nvPr/>
        </p:nvSpPr>
        <p:spPr>
          <a:xfrm>
            <a:off x="492036" y="1028874"/>
            <a:ext cx="8921930" cy="5078313"/>
          </a:xfrm>
          <a:prstGeom prst="rect">
            <a:avLst/>
          </a:prstGeom>
          <a:noFill/>
        </p:spPr>
        <p:txBody>
          <a:bodyPr wrap="square" rtlCol="0">
            <a:spAutoFit/>
          </a:bodyPr>
          <a:lstStyle/>
          <a:p>
            <a:pPr algn="ctr"/>
            <a:r>
              <a:rPr lang="tr-TR" sz="1200" b="1" dirty="0" smtClean="0"/>
              <a:t>Koordinatör</a:t>
            </a:r>
            <a:endParaRPr lang="tr-TR" sz="1200" dirty="0" smtClean="0"/>
          </a:p>
          <a:p>
            <a:pPr algn="ctr"/>
            <a:r>
              <a:rPr lang="tr-TR" sz="1200" dirty="0" smtClean="0"/>
              <a:t>Prof</a:t>
            </a:r>
            <a:r>
              <a:rPr lang="tr-TR" sz="1200" dirty="0"/>
              <a:t>. Dr. Mehmet Hakan TÜRKÇAPAR</a:t>
            </a:r>
          </a:p>
          <a:p>
            <a:pPr algn="ctr"/>
            <a:endParaRPr lang="tr-TR" sz="1200" b="1" dirty="0" smtClean="0"/>
          </a:p>
          <a:p>
            <a:pPr algn="ctr"/>
            <a:r>
              <a:rPr lang="tr-TR" sz="1200" b="1" dirty="0" smtClean="0"/>
              <a:t>Koordinatör Yardımcısı</a:t>
            </a:r>
            <a:endParaRPr lang="tr-TR" sz="1200" dirty="0"/>
          </a:p>
          <a:p>
            <a:pPr algn="ctr"/>
            <a:r>
              <a:rPr lang="tr-TR" sz="1200" dirty="0"/>
              <a:t>Dr. </a:t>
            </a:r>
            <a:r>
              <a:rPr lang="tr-TR" sz="1200" dirty="0" err="1"/>
              <a:t>Öğr</a:t>
            </a:r>
            <a:r>
              <a:rPr lang="tr-TR" sz="1200" dirty="0"/>
              <a:t>. Üyesi F. Zehra ALLAHVERDİ</a:t>
            </a:r>
          </a:p>
          <a:p>
            <a:pPr algn="ctr"/>
            <a:endParaRPr lang="tr-TR" sz="1200" b="1" dirty="0" smtClean="0"/>
          </a:p>
          <a:p>
            <a:pPr algn="ctr"/>
            <a:r>
              <a:rPr lang="tr-TR" sz="1200" b="1" dirty="0" smtClean="0"/>
              <a:t>Memur</a:t>
            </a:r>
            <a:endParaRPr lang="tr-TR" sz="1200" dirty="0"/>
          </a:p>
          <a:p>
            <a:pPr algn="ctr"/>
            <a:r>
              <a:rPr lang="tr-TR" sz="1200" dirty="0"/>
              <a:t>Melahat JAFARNEZHAD</a:t>
            </a:r>
          </a:p>
          <a:p>
            <a:pPr algn="ctr"/>
            <a:endParaRPr lang="tr-TR" sz="1200" dirty="0" smtClean="0"/>
          </a:p>
          <a:p>
            <a:pPr algn="ctr"/>
            <a:r>
              <a:rPr lang="tr-TR" sz="1200" b="1" dirty="0" smtClean="0"/>
              <a:t>Engelli Öğrenci Birimi Öğrenci Temsilcileri</a:t>
            </a:r>
          </a:p>
          <a:p>
            <a:pPr algn="ctr"/>
            <a:r>
              <a:rPr lang="tr-TR" sz="1200" dirty="0" smtClean="0"/>
              <a:t>Üniversitedeki </a:t>
            </a:r>
            <a:r>
              <a:rPr lang="tr-TR" sz="1200" dirty="0"/>
              <a:t>engelli öğrenciler tarafından, kendi aralarından iki yıl süre ile seçilen engelli öğrencidir</a:t>
            </a:r>
            <a:r>
              <a:rPr lang="tr-TR" sz="1200" dirty="0" smtClean="0"/>
              <a:t>.</a:t>
            </a:r>
          </a:p>
          <a:p>
            <a:pPr algn="ctr"/>
            <a:endParaRPr lang="tr-TR" sz="1200" dirty="0"/>
          </a:p>
          <a:p>
            <a:pPr algn="ctr"/>
            <a:r>
              <a:rPr lang="tr-TR" sz="1200" b="1" dirty="0"/>
              <a:t>Engelli Öğrenci </a:t>
            </a:r>
            <a:r>
              <a:rPr lang="tr-TR" sz="1200" b="1" dirty="0" smtClean="0"/>
              <a:t>Birimi Akademik </a:t>
            </a:r>
            <a:r>
              <a:rPr lang="tr-TR" sz="1200" b="1" dirty="0"/>
              <a:t>Birim Temsilcileri</a:t>
            </a:r>
          </a:p>
          <a:p>
            <a:pPr algn="ctr"/>
            <a:r>
              <a:rPr lang="tr-TR" sz="1200" dirty="0"/>
              <a:t>F</a:t>
            </a:r>
            <a:r>
              <a:rPr lang="tr-TR" sz="1200" dirty="0" smtClean="0"/>
              <a:t>akültelerde </a:t>
            </a:r>
            <a:r>
              <a:rPr lang="tr-TR" sz="1200" dirty="0"/>
              <a:t>dekanın, enstitülerde enstitü müdürlerinin, yüksekokul ve meslek yüksekokullarda müdürlerin önerisi üzerine rektör tarafından üç yıllığına görevlendirilir.</a:t>
            </a:r>
          </a:p>
          <a:p>
            <a:pPr algn="ctr"/>
            <a:endParaRPr lang="tr-TR" sz="1200" dirty="0"/>
          </a:p>
          <a:p>
            <a:pPr algn="ctr"/>
            <a:r>
              <a:rPr lang="tr-TR" sz="1200" dirty="0"/>
              <a:t>Ankara Sosyal Bilimler Üniversitesinde öğrenim gören engelli öğrencilerle, engelli öğrenci birimi arasında koordinasyonu sağlamakla görevli olan akademik personeldir. </a:t>
            </a:r>
          </a:p>
          <a:p>
            <a:pPr algn="ctr"/>
            <a:endParaRPr lang="tr-TR" sz="1200" dirty="0"/>
          </a:p>
          <a:p>
            <a:pPr algn="ctr"/>
            <a:r>
              <a:rPr lang="tr-TR" sz="1200" dirty="0"/>
              <a:t>Görevli bulunduğu görevli bulundukları fakültelerde öğrenim gören engelli öğrenciler, öğretim üyeleri ve üniversite idaresi arasında koordinasyonu sağlamakla görevlidir. </a:t>
            </a:r>
            <a:endParaRPr lang="tr-TR" sz="1200" dirty="0" smtClean="0"/>
          </a:p>
          <a:p>
            <a:pPr algn="ctr"/>
            <a:endParaRPr lang="tr-TR" sz="1200" dirty="0" smtClean="0"/>
          </a:p>
          <a:p>
            <a:pPr algn="ctr"/>
            <a:endParaRPr lang="tr-TR" sz="1200" b="1" dirty="0"/>
          </a:p>
          <a:p>
            <a:pPr algn="ctr"/>
            <a:endParaRPr lang="tr-TR" sz="1200" dirty="0"/>
          </a:p>
          <a:p>
            <a:pPr algn="ctr"/>
            <a:endParaRPr lang="tr-TR" sz="1200" dirty="0"/>
          </a:p>
          <a:p>
            <a:pPr algn="ctr"/>
            <a:endParaRPr lang="tr-TR" sz="1200" b="1" dirty="0"/>
          </a:p>
        </p:txBody>
      </p:sp>
      <p:grpSp>
        <p:nvGrpSpPr>
          <p:cNvPr id="12" name="Grup 11"/>
          <p:cNvGrpSpPr/>
          <p:nvPr/>
        </p:nvGrpSpPr>
        <p:grpSpPr>
          <a:xfrm>
            <a:off x="492035" y="324486"/>
            <a:ext cx="531158" cy="758798"/>
            <a:chOff x="1" y="1200872"/>
            <a:chExt cx="531158" cy="758798"/>
          </a:xfrm>
        </p:grpSpPr>
        <p:sp>
          <p:nvSpPr>
            <p:cNvPr id="13" name="Köşeli Çift Ayraç 12"/>
            <p:cNvSpPr/>
            <p:nvPr/>
          </p:nvSpPr>
          <p:spPr>
            <a:xfrm rot="5400000">
              <a:off x="-113819" y="1314692"/>
              <a:ext cx="758798" cy="531158"/>
            </a:xfrm>
            <a:prstGeom prst="chevron">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 name="Köşeli Çift Ayraç 4"/>
            <p:cNvSpPr txBox="1"/>
            <p:nvPr/>
          </p:nvSpPr>
          <p:spPr>
            <a:xfrm>
              <a:off x="1" y="1466451"/>
              <a:ext cx="531158" cy="22764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tr-TR" sz="1400" dirty="0"/>
                <a:t>7</a:t>
              </a:r>
              <a:endParaRPr lang="tr-TR" sz="1400" kern="1200" dirty="0"/>
            </a:p>
          </p:txBody>
        </p:sp>
      </p:grpSp>
      <p:grpSp>
        <p:nvGrpSpPr>
          <p:cNvPr id="16" name="Grup 15"/>
          <p:cNvGrpSpPr/>
          <p:nvPr/>
        </p:nvGrpSpPr>
        <p:grpSpPr>
          <a:xfrm>
            <a:off x="1023191" y="323502"/>
            <a:ext cx="8390773" cy="493218"/>
            <a:chOff x="531157" y="1199888"/>
            <a:chExt cx="8390773" cy="493218"/>
          </a:xfrm>
        </p:grpSpPr>
        <p:sp>
          <p:nvSpPr>
            <p:cNvPr id="17" name="Aynı Yanın Köşesi Yuvarlatılmış Dikdörtgen 16"/>
            <p:cNvSpPr/>
            <p:nvPr/>
          </p:nvSpPr>
          <p:spPr>
            <a:xfrm rot="5400000">
              <a:off x="4479935" y="-2748890"/>
              <a:ext cx="493218" cy="8390773"/>
            </a:xfrm>
            <a:prstGeom prst="round2Same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8" name="Aynı Yanın Köşesi Yuvarlatılmış Dikdörtgen 6"/>
            <p:cNvSpPr txBox="1"/>
            <p:nvPr/>
          </p:nvSpPr>
          <p:spPr>
            <a:xfrm>
              <a:off x="531158" y="1223964"/>
              <a:ext cx="8366696" cy="44506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06248" tIns="18415" rIns="18415" bIns="18415" numCol="1" spcCol="1270" anchor="ctr" anchorCtr="0">
              <a:noAutofit/>
            </a:bodyPr>
            <a:lstStyle/>
            <a:p>
              <a:pPr marL="285750" lvl="1" indent="-285750" algn="l" defTabSz="1289050">
                <a:lnSpc>
                  <a:spcPct val="90000"/>
                </a:lnSpc>
                <a:spcBef>
                  <a:spcPct val="0"/>
                </a:spcBef>
                <a:spcAft>
                  <a:spcPct val="15000"/>
                </a:spcAft>
                <a:buChar char="••"/>
              </a:pPr>
              <a:r>
                <a:rPr lang="tr-TR" sz="2900" kern="1200" dirty="0" smtClean="0"/>
                <a:t>Engelli Öğrenci Birimi </a:t>
              </a:r>
              <a:r>
                <a:rPr lang="tr-TR" sz="2900" dirty="0" smtClean="0"/>
                <a:t>Komisyonu</a:t>
              </a:r>
              <a:endParaRPr lang="tr-TR" sz="2900" kern="1200" dirty="0"/>
            </a:p>
          </p:txBody>
        </p:sp>
      </p:grpSp>
      <p:pic>
        <p:nvPicPr>
          <p:cNvPr id="19" name="Resim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87172" y="5310555"/>
            <a:ext cx="5476817" cy="869908"/>
          </a:xfrm>
          <a:prstGeom prst="rect">
            <a:avLst/>
          </a:prstGeom>
        </p:spPr>
      </p:pic>
    </p:spTree>
    <p:extLst>
      <p:ext uri="{BB962C8B-B14F-4D97-AF65-F5344CB8AC3E}">
        <p14:creationId xmlns:p14="http://schemas.microsoft.com/office/powerpoint/2010/main" val="34714319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7008042"/>
          </a:xfrm>
          <a:prstGeom prst="rect">
            <a:avLst/>
          </a:prstGeom>
        </p:spPr>
      </p:pic>
      <p:grpSp>
        <p:nvGrpSpPr>
          <p:cNvPr id="4" name="Grup 3"/>
          <p:cNvGrpSpPr/>
          <p:nvPr/>
        </p:nvGrpSpPr>
        <p:grpSpPr>
          <a:xfrm>
            <a:off x="492035" y="324486"/>
            <a:ext cx="531158" cy="758798"/>
            <a:chOff x="1" y="1200872"/>
            <a:chExt cx="531158" cy="758798"/>
          </a:xfrm>
        </p:grpSpPr>
        <p:sp>
          <p:nvSpPr>
            <p:cNvPr id="10" name="Köşeli Çift Ayraç 9"/>
            <p:cNvSpPr/>
            <p:nvPr/>
          </p:nvSpPr>
          <p:spPr>
            <a:xfrm rot="5400000">
              <a:off x="-113819" y="1314692"/>
              <a:ext cx="758798" cy="531158"/>
            </a:xfrm>
            <a:prstGeom prst="chevron">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 name="Köşeli Çift Ayraç 4"/>
            <p:cNvSpPr txBox="1"/>
            <p:nvPr/>
          </p:nvSpPr>
          <p:spPr>
            <a:xfrm>
              <a:off x="1" y="1466451"/>
              <a:ext cx="531158" cy="22764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tr-TR" sz="1400" dirty="0"/>
                <a:t>7</a:t>
              </a:r>
              <a:endParaRPr lang="tr-TR" sz="1400" kern="1200" dirty="0"/>
            </a:p>
          </p:txBody>
        </p:sp>
      </p:grpSp>
      <p:grpSp>
        <p:nvGrpSpPr>
          <p:cNvPr id="7" name="Grup 6"/>
          <p:cNvGrpSpPr/>
          <p:nvPr/>
        </p:nvGrpSpPr>
        <p:grpSpPr>
          <a:xfrm>
            <a:off x="1023191" y="323502"/>
            <a:ext cx="8390773" cy="493218"/>
            <a:chOff x="531157" y="1199888"/>
            <a:chExt cx="8390773" cy="493218"/>
          </a:xfrm>
        </p:grpSpPr>
        <p:sp>
          <p:nvSpPr>
            <p:cNvPr id="8" name="Aynı Yanın Köşesi Yuvarlatılmış Dikdörtgen 7"/>
            <p:cNvSpPr/>
            <p:nvPr/>
          </p:nvSpPr>
          <p:spPr>
            <a:xfrm rot="5400000">
              <a:off x="4479935" y="-2748890"/>
              <a:ext cx="493218" cy="8390773"/>
            </a:xfrm>
            <a:prstGeom prst="round2Same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9" name="Aynı Yanın Köşesi Yuvarlatılmış Dikdörtgen 6"/>
            <p:cNvSpPr txBox="1"/>
            <p:nvPr/>
          </p:nvSpPr>
          <p:spPr>
            <a:xfrm>
              <a:off x="531158" y="1223964"/>
              <a:ext cx="8366696" cy="44506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06248" tIns="18415" rIns="18415" bIns="18415" numCol="1" spcCol="1270" anchor="ctr" anchorCtr="0">
              <a:noAutofit/>
            </a:bodyPr>
            <a:lstStyle/>
            <a:p>
              <a:pPr marL="285750" lvl="1" indent="-285750" algn="l" defTabSz="1289050">
                <a:lnSpc>
                  <a:spcPct val="90000"/>
                </a:lnSpc>
                <a:spcBef>
                  <a:spcPct val="0"/>
                </a:spcBef>
                <a:spcAft>
                  <a:spcPct val="15000"/>
                </a:spcAft>
                <a:buChar char="••"/>
              </a:pPr>
              <a:r>
                <a:rPr lang="tr-TR" sz="2900" kern="1200" dirty="0" smtClean="0"/>
                <a:t>Engelli Öğrenci Birimi </a:t>
              </a:r>
              <a:r>
                <a:rPr lang="tr-TR" sz="2900" dirty="0" smtClean="0"/>
                <a:t>Komisyonu</a:t>
              </a:r>
              <a:endParaRPr lang="tr-TR" sz="2900" kern="1200" dirty="0"/>
            </a:p>
          </p:txBody>
        </p:sp>
      </p:grpSp>
      <p:graphicFrame>
        <p:nvGraphicFramePr>
          <p:cNvPr id="14" name="Tablo 13"/>
          <p:cNvGraphicFramePr>
            <a:graphicFrameLocks noGrp="1"/>
          </p:cNvGraphicFramePr>
          <p:nvPr>
            <p:extLst>
              <p:ext uri="{D42A27DB-BD31-4B8C-83A1-F6EECF244321}">
                <p14:modId xmlns:p14="http://schemas.microsoft.com/office/powerpoint/2010/main" val="2674931512"/>
              </p:ext>
            </p:extLst>
          </p:nvPr>
        </p:nvGraphicFramePr>
        <p:xfrm>
          <a:off x="492032" y="1959210"/>
          <a:ext cx="8921932" cy="4177821"/>
        </p:xfrm>
        <a:graphic>
          <a:graphicData uri="http://schemas.openxmlformats.org/drawingml/2006/table">
            <a:tbl>
              <a:tblPr/>
              <a:tblGrid>
                <a:gridCol w="2139274">
                  <a:extLst>
                    <a:ext uri="{9D8B030D-6E8A-4147-A177-3AD203B41FA5}">
                      <a16:colId xmlns:a16="http://schemas.microsoft.com/office/drawing/2014/main" val="2872876754"/>
                    </a:ext>
                  </a:extLst>
                </a:gridCol>
                <a:gridCol w="2504110">
                  <a:extLst>
                    <a:ext uri="{9D8B030D-6E8A-4147-A177-3AD203B41FA5}">
                      <a16:colId xmlns:a16="http://schemas.microsoft.com/office/drawing/2014/main" val="3905475620"/>
                    </a:ext>
                  </a:extLst>
                </a:gridCol>
                <a:gridCol w="2139274">
                  <a:extLst>
                    <a:ext uri="{9D8B030D-6E8A-4147-A177-3AD203B41FA5}">
                      <a16:colId xmlns:a16="http://schemas.microsoft.com/office/drawing/2014/main" val="1615471929"/>
                    </a:ext>
                  </a:extLst>
                </a:gridCol>
                <a:gridCol w="2139274">
                  <a:extLst>
                    <a:ext uri="{9D8B030D-6E8A-4147-A177-3AD203B41FA5}">
                      <a16:colId xmlns:a16="http://schemas.microsoft.com/office/drawing/2014/main" val="3757555583"/>
                    </a:ext>
                  </a:extLst>
                </a:gridCol>
              </a:tblGrid>
              <a:tr h="301693">
                <a:tc gridSpan="4">
                  <a:txBody>
                    <a:bodyPr/>
                    <a:lstStyle/>
                    <a:p>
                      <a:pPr algn="ctr" fontAlgn="ctr"/>
                      <a:r>
                        <a:rPr lang="pt-BR" sz="1100" b="1" i="0" u="none" strike="noStrike" dirty="0">
                          <a:solidFill>
                            <a:srgbClr val="C00000"/>
                          </a:solidFill>
                          <a:effectLst/>
                          <a:latin typeface="Calibri" panose="020F0502020204030204" pitchFamily="34" charset="0"/>
                        </a:rPr>
                        <a:t>A K A D E M İ K     B İ R İ M    T E M S İ L C İ L E R İ</a:t>
                      </a:r>
                      <a:endParaRPr lang="pt-BR" sz="1100" dirty="0">
                        <a:effectLst/>
                      </a:endParaRPr>
                    </a:p>
                  </a:txBody>
                  <a:tcPr marL="5949" marR="5949" marT="5949" marB="47595"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2686690662"/>
                  </a:ext>
                </a:extLst>
              </a:tr>
              <a:tr h="301693">
                <a:tc>
                  <a:txBody>
                    <a:bodyPr/>
                    <a:lstStyle/>
                    <a:p>
                      <a:pPr algn="ctr" fontAlgn="ctr"/>
                      <a:r>
                        <a:rPr lang="sv-SE" sz="1100" b="1" i="0" u="none" strike="noStrike" dirty="0">
                          <a:solidFill>
                            <a:srgbClr val="000000"/>
                          </a:solidFill>
                          <a:effectLst/>
                          <a:latin typeface="Calibri" panose="020F0502020204030204" pitchFamily="34" charset="0"/>
                        </a:rPr>
                        <a:t>Öğr. Gör. Nuriye İN POLAT</a:t>
                      </a:r>
                      <a:endParaRPr lang="sv-SE" sz="1100" dirty="0">
                        <a:effectLst/>
                      </a:endParaRPr>
                    </a:p>
                  </a:txBody>
                  <a:tcPr marL="5949" marR="5949" marT="5949" marB="47595"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100" b="0" i="0" u="none" strike="noStrike" dirty="0">
                          <a:solidFill>
                            <a:srgbClr val="000000"/>
                          </a:solidFill>
                          <a:effectLst/>
                          <a:latin typeface="Calibri" panose="020F0502020204030204" pitchFamily="34" charset="0"/>
                        </a:rPr>
                        <a:t>Yabancı Diller Yüksekokulu</a:t>
                      </a:r>
                      <a:endParaRPr lang="tr-TR" sz="1100" dirty="0">
                        <a:effectLst/>
                      </a:endParaRPr>
                    </a:p>
                  </a:txBody>
                  <a:tcPr marL="5949" marR="5949" marT="5949" marB="47595"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100" b="0" i="0" u="none" strike="noStrike" dirty="0">
                          <a:solidFill>
                            <a:srgbClr val="000000"/>
                          </a:solidFill>
                          <a:effectLst/>
                          <a:latin typeface="Calibri" panose="020F0502020204030204" pitchFamily="34" charset="0"/>
                          <a:hlinkClick r:id="rId3"/>
                        </a:rPr>
                        <a:t>nuriye.in@asbu.edu.tr</a:t>
                      </a:r>
                      <a:endParaRPr lang="tr-TR" sz="1100" dirty="0">
                        <a:effectLst/>
                      </a:endParaRPr>
                    </a:p>
                  </a:txBody>
                  <a:tcPr marL="5949" marR="5949" marT="5949" marB="47595"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100" b="0" i="0" u="none" strike="noStrike" dirty="0">
                          <a:solidFill>
                            <a:srgbClr val="000000"/>
                          </a:solidFill>
                          <a:effectLst/>
                          <a:latin typeface="Calibri" panose="020F0502020204030204" pitchFamily="34" charset="0"/>
                        </a:rPr>
                        <a:t>0312 596 47 53</a:t>
                      </a:r>
                      <a:endParaRPr lang="tr-TR" sz="1100" dirty="0">
                        <a:effectLst/>
                      </a:endParaRPr>
                    </a:p>
                  </a:txBody>
                  <a:tcPr marL="5949" marR="5949" marT="5949" marB="47595"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770227131"/>
                  </a:ext>
                </a:extLst>
              </a:tr>
              <a:tr h="363638">
                <a:tc>
                  <a:txBody>
                    <a:bodyPr/>
                    <a:lstStyle/>
                    <a:p>
                      <a:pPr algn="ctr" fontAlgn="ctr"/>
                      <a:r>
                        <a:rPr lang="tr-TR" sz="1100" b="1" i="0" u="none" strike="noStrike">
                          <a:solidFill>
                            <a:srgbClr val="000000"/>
                          </a:solidFill>
                          <a:effectLst/>
                          <a:latin typeface="Calibri" panose="020F0502020204030204" pitchFamily="34" charset="0"/>
                        </a:rPr>
                        <a:t>Araş. Gör. Saliha ARABACI</a:t>
                      </a:r>
                      <a:endParaRPr lang="tr-TR" sz="1100">
                        <a:effectLst/>
                      </a:endParaRPr>
                    </a:p>
                  </a:txBody>
                  <a:tcPr marL="5949" marR="5949" marT="5949" marB="47595"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100" b="0" i="0" u="none" strike="noStrike" dirty="0">
                          <a:solidFill>
                            <a:srgbClr val="000000"/>
                          </a:solidFill>
                          <a:effectLst/>
                          <a:latin typeface="Calibri" panose="020F0502020204030204" pitchFamily="34" charset="0"/>
                        </a:rPr>
                        <a:t>Sosyal ve Beşeri Bilimler Fakültesi</a:t>
                      </a:r>
                      <a:endParaRPr lang="tr-TR" sz="1100" dirty="0">
                        <a:effectLst/>
                      </a:endParaRPr>
                    </a:p>
                  </a:txBody>
                  <a:tcPr marL="5949" marR="5949" marT="5949" marB="47595"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100" b="0" i="0" u="none" strike="noStrike">
                          <a:solidFill>
                            <a:srgbClr val="000000"/>
                          </a:solidFill>
                          <a:effectLst/>
                          <a:latin typeface="Calibri" panose="020F0502020204030204" pitchFamily="34" charset="0"/>
                          <a:hlinkClick r:id="rId4"/>
                        </a:rPr>
                        <a:t>saliha.arabaci@asbu.edu.tr</a:t>
                      </a:r>
                      <a:endParaRPr lang="tr-TR" sz="1100">
                        <a:effectLst/>
                      </a:endParaRPr>
                    </a:p>
                  </a:txBody>
                  <a:tcPr marL="5949" marR="5949" marT="5949" marB="47595"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100" b="0" i="0" u="none" strike="noStrike" dirty="0">
                          <a:solidFill>
                            <a:srgbClr val="000000"/>
                          </a:solidFill>
                          <a:effectLst/>
                          <a:latin typeface="Calibri" panose="020F0502020204030204" pitchFamily="34" charset="0"/>
                        </a:rPr>
                        <a:t>0312 596 54 13</a:t>
                      </a:r>
                      <a:endParaRPr lang="tr-TR" sz="1100" dirty="0">
                        <a:effectLst/>
                      </a:endParaRPr>
                    </a:p>
                  </a:txBody>
                  <a:tcPr marL="5949" marR="5949" marT="5949" marB="47595"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56074881"/>
                  </a:ext>
                </a:extLst>
              </a:tr>
              <a:tr h="363638">
                <a:tc>
                  <a:txBody>
                    <a:bodyPr/>
                    <a:lstStyle/>
                    <a:p>
                      <a:pPr algn="ctr" fontAlgn="ctr"/>
                      <a:r>
                        <a:rPr lang="sv-SE" sz="1100" b="1" i="0" u="none" strike="noStrike">
                          <a:solidFill>
                            <a:srgbClr val="000000"/>
                          </a:solidFill>
                          <a:effectLst/>
                          <a:latin typeface="Calibri" panose="020F0502020204030204" pitchFamily="34" charset="0"/>
                        </a:rPr>
                        <a:t>Öğr. Gör. Melis Zeynep Ünür</a:t>
                      </a:r>
                      <a:endParaRPr lang="sv-SE" sz="1100">
                        <a:effectLst/>
                      </a:endParaRPr>
                    </a:p>
                  </a:txBody>
                  <a:tcPr marL="5949" marR="5949" marT="5949" marB="47595"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100" b="0" i="0" u="none" strike="noStrike">
                          <a:solidFill>
                            <a:srgbClr val="000000"/>
                          </a:solidFill>
                          <a:effectLst/>
                          <a:latin typeface="Calibri" panose="020F0502020204030204" pitchFamily="34" charset="0"/>
                        </a:rPr>
                        <a:t>Siyasal Bilgiler Fakültesi</a:t>
                      </a:r>
                      <a:endParaRPr lang="tr-TR" sz="1100">
                        <a:effectLst/>
                      </a:endParaRPr>
                    </a:p>
                  </a:txBody>
                  <a:tcPr marL="5949" marR="5949" marT="5949" marB="47595"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100" b="0" i="0" u="none" strike="noStrike" dirty="0">
                          <a:solidFill>
                            <a:srgbClr val="000000"/>
                          </a:solidFill>
                          <a:effectLst/>
                          <a:latin typeface="Calibri" panose="020F0502020204030204" pitchFamily="34" charset="0"/>
                          <a:hlinkClick r:id="rId5"/>
                        </a:rPr>
                        <a:t>meliszeynep.unur@asbu.edu.tr</a:t>
                      </a:r>
                      <a:endParaRPr lang="tr-TR" sz="1100" dirty="0">
                        <a:effectLst/>
                      </a:endParaRPr>
                    </a:p>
                  </a:txBody>
                  <a:tcPr marL="5949" marR="5949" marT="5949" marB="47595"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100" b="0" i="0" u="none" strike="noStrike" dirty="0">
                          <a:solidFill>
                            <a:srgbClr val="000000"/>
                          </a:solidFill>
                          <a:effectLst/>
                          <a:latin typeface="Calibri" panose="020F0502020204030204" pitchFamily="34" charset="0"/>
                        </a:rPr>
                        <a:t>0312 596 46 51</a:t>
                      </a:r>
                      <a:endParaRPr lang="tr-TR" sz="1100" dirty="0">
                        <a:effectLst/>
                      </a:endParaRPr>
                    </a:p>
                  </a:txBody>
                  <a:tcPr marL="5949" marR="5949" marT="5949" marB="47595"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38133054"/>
                  </a:ext>
                </a:extLst>
              </a:tr>
              <a:tr h="363638">
                <a:tc>
                  <a:txBody>
                    <a:bodyPr/>
                    <a:lstStyle/>
                    <a:p>
                      <a:pPr algn="ctr" fontAlgn="ctr"/>
                      <a:r>
                        <a:rPr lang="tr-TR" sz="1100" b="1" i="0" u="none" strike="noStrike" dirty="0">
                          <a:solidFill>
                            <a:srgbClr val="000000"/>
                          </a:solidFill>
                          <a:effectLst/>
                          <a:latin typeface="Calibri" panose="020F0502020204030204" pitchFamily="34" charset="0"/>
                        </a:rPr>
                        <a:t>Dr. Öğretim Üyesi Emin TOKSÖZ </a:t>
                      </a:r>
                      <a:endParaRPr lang="tr-TR" sz="1100" dirty="0">
                        <a:effectLst/>
                      </a:endParaRPr>
                    </a:p>
                  </a:txBody>
                  <a:tcPr marL="5949" marR="5949" marT="5949" marB="47595"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100" b="0" i="0" u="none" strike="noStrike">
                          <a:solidFill>
                            <a:srgbClr val="000000"/>
                          </a:solidFill>
                          <a:effectLst/>
                          <a:latin typeface="Calibri" panose="020F0502020204030204" pitchFamily="34" charset="0"/>
                        </a:rPr>
                        <a:t>Sanat Ve Tasarım Fakültesi</a:t>
                      </a:r>
                      <a:endParaRPr lang="tr-TR" sz="1100">
                        <a:effectLst/>
                      </a:endParaRPr>
                    </a:p>
                  </a:txBody>
                  <a:tcPr marL="5949" marR="5949" marT="5949" marB="47595"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100" b="0" i="0" u="none" strike="noStrike" dirty="0">
                          <a:solidFill>
                            <a:srgbClr val="000000"/>
                          </a:solidFill>
                          <a:effectLst/>
                          <a:latin typeface="Calibri" panose="020F0502020204030204" pitchFamily="34" charset="0"/>
                          <a:hlinkClick r:id="rId6"/>
                        </a:rPr>
                        <a:t>emin.toksoz@asbu.edu.tr</a:t>
                      </a:r>
                      <a:endParaRPr lang="tr-TR" sz="1100" dirty="0">
                        <a:effectLst/>
                      </a:endParaRPr>
                    </a:p>
                  </a:txBody>
                  <a:tcPr marL="5949" marR="5949" marT="5949" marB="47595"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100" b="0" i="0" u="none" strike="noStrike" dirty="0">
                          <a:solidFill>
                            <a:srgbClr val="000000"/>
                          </a:solidFill>
                          <a:effectLst/>
                          <a:latin typeface="Calibri" panose="020F0502020204030204" pitchFamily="34" charset="0"/>
                        </a:rPr>
                        <a:t>0312 596 57 05</a:t>
                      </a:r>
                      <a:endParaRPr lang="tr-TR" sz="1100" dirty="0">
                        <a:effectLst/>
                      </a:endParaRPr>
                    </a:p>
                  </a:txBody>
                  <a:tcPr marL="5949" marR="5949" marT="5949" marB="47595"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095007917"/>
                  </a:ext>
                </a:extLst>
              </a:tr>
              <a:tr h="363638">
                <a:tc>
                  <a:txBody>
                    <a:bodyPr/>
                    <a:lstStyle/>
                    <a:p>
                      <a:pPr algn="ctr" fontAlgn="ctr"/>
                      <a:r>
                        <a:rPr lang="tr-TR" sz="1100" b="1" i="0" u="none" strike="noStrike">
                          <a:solidFill>
                            <a:srgbClr val="000000"/>
                          </a:solidFill>
                          <a:effectLst/>
                          <a:latin typeface="Calibri" panose="020F0502020204030204" pitchFamily="34" charset="0"/>
                        </a:rPr>
                        <a:t>Doç. Dr. Sevcan ÖZTÜRK</a:t>
                      </a:r>
                      <a:endParaRPr lang="tr-TR" sz="1100">
                        <a:effectLst/>
                      </a:endParaRPr>
                    </a:p>
                  </a:txBody>
                  <a:tcPr marL="5949" marR="5949" marT="5949" marB="47595"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100" b="0" i="0" u="none" strike="noStrike">
                          <a:solidFill>
                            <a:srgbClr val="000000"/>
                          </a:solidFill>
                          <a:effectLst/>
                          <a:latin typeface="Calibri" panose="020F0502020204030204" pitchFamily="34" charset="0"/>
                        </a:rPr>
                        <a:t>İlahiyat Fakültesi</a:t>
                      </a:r>
                      <a:endParaRPr lang="tr-TR" sz="1100">
                        <a:effectLst/>
                      </a:endParaRPr>
                    </a:p>
                  </a:txBody>
                  <a:tcPr marL="5949" marR="5949" marT="5949" marB="47595"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100" b="0" i="0" u="none" strike="noStrike" dirty="0">
                          <a:solidFill>
                            <a:srgbClr val="000000"/>
                          </a:solidFill>
                          <a:effectLst/>
                          <a:latin typeface="Calibri" panose="020F0502020204030204" pitchFamily="34" charset="0"/>
                          <a:hlinkClick r:id="rId7"/>
                        </a:rPr>
                        <a:t>sevcan.ozturk@asbu.edu.tr</a:t>
                      </a:r>
                      <a:endParaRPr lang="tr-TR" sz="1100" dirty="0">
                        <a:effectLst/>
                      </a:endParaRPr>
                    </a:p>
                  </a:txBody>
                  <a:tcPr marL="5949" marR="5949" marT="5949" marB="47595"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100" b="0" i="0" u="none" strike="noStrike">
                          <a:solidFill>
                            <a:srgbClr val="000000"/>
                          </a:solidFill>
                          <a:effectLst/>
                          <a:latin typeface="Calibri" panose="020F0502020204030204" pitchFamily="34" charset="0"/>
                        </a:rPr>
                        <a:t>0312 596 48 22</a:t>
                      </a:r>
                      <a:endParaRPr lang="tr-TR" sz="1100">
                        <a:effectLst/>
                      </a:endParaRPr>
                    </a:p>
                  </a:txBody>
                  <a:tcPr marL="5949" marR="5949" marT="5949" marB="47595"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298515538"/>
                  </a:ext>
                </a:extLst>
              </a:tr>
              <a:tr h="363638">
                <a:tc>
                  <a:txBody>
                    <a:bodyPr/>
                    <a:lstStyle/>
                    <a:p>
                      <a:pPr algn="ctr" fontAlgn="ctr"/>
                      <a:r>
                        <a:rPr lang="tr-TR" sz="1100" b="1" i="0" u="none" strike="noStrike" dirty="0" smtClean="0">
                          <a:solidFill>
                            <a:srgbClr val="000000"/>
                          </a:solidFill>
                          <a:effectLst/>
                          <a:latin typeface="Calibri" panose="020F0502020204030204" pitchFamily="34" charset="0"/>
                        </a:rPr>
                        <a:t>Dr. Öğretim Üyesi </a:t>
                      </a:r>
                      <a:r>
                        <a:rPr lang="pt-BR" sz="1100" b="1" i="0" u="none" strike="noStrike" dirty="0" smtClean="0">
                          <a:solidFill>
                            <a:srgbClr val="000000"/>
                          </a:solidFill>
                          <a:effectLst/>
                          <a:latin typeface="Calibri" panose="020F0502020204030204" pitchFamily="34" charset="0"/>
                        </a:rPr>
                        <a:t>Esma </a:t>
                      </a:r>
                      <a:r>
                        <a:rPr lang="pt-BR" sz="1100" b="1" i="0" u="none" strike="noStrike" dirty="0">
                          <a:solidFill>
                            <a:srgbClr val="000000"/>
                          </a:solidFill>
                          <a:effectLst/>
                          <a:latin typeface="Calibri" panose="020F0502020204030204" pitchFamily="34" charset="0"/>
                        </a:rPr>
                        <a:t>KIRAÇ ADIR</a:t>
                      </a:r>
                      <a:endParaRPr lang="pt-BR" sz="1100" dirty="0">
                        <a:effectLst/>
                      </a:endParaRPr>
                    </a:p>
                  </a:txBody>
                  <a:tcPr marL="5949" marR="5949" marT="5949" marB="47595"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100" b="0" i="0" u="none" strike="noStrike" dirty="0">
                          <a:solidFill>
                            <a:srgbClr val="000000"/>
                          </a:solidFill>
                          <a:effectLst/>
                          <a:latin typeface="Calibri" panose="020F0502020204030204" pitchFamily="34" charset="0"/>
                        </a:rPr>
                        <a:t>Hukuk Fakültesi</a:t>
                      </a:r>
                      <a:endParaRPr lang="tr-TR" sz="1100" dirty="0">
                        <a:effectLst/>
                      </a:endParaRPr>
                    </a:p>
                  </a:txBody>
                  <a:tcPr marL="5949" marR="5949" marT="5949" marB="47595"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100" b="0" i="0" u="none" strike="noStrike" dirty="0">
                          <a:solidFill>
                            <a:srgbClr val="000000"/>
                          </a:solidFill>
                          <a:effectLst/>
                          <a:latin typeface="Calibri" panose="020F0502020204030204" pitchFamily="34" charset="0"/>
                          <a:hlinkClick r:id="rId8"/>
                        </a:rPr>
                        <a:t>esma.kirac@asbu.edu.tr</a:t>
                      </a:r>
                      <a:endParaRPr lang="tr-TR" sz="1100" dirty="0">
                        <a:effectLst/>
                      </a:endParaRPr>
                    </a:p>
                  </a:txBody>
                  <a:tcPr marL="5949" marR="5949" marT="5949" marB="47595"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100" b="0" i="0" u="none" strike="noStrike">
                          <a:solidFill>
                            <a:srgbClr val="000000"/>
                          </a:solidFill>
                          <a:effectLst/>
                          <a:latin typeface="Calibri" panose="020F0502020204030204" pitchFamily="34" charset="0"/>
                        </a:rPr>
                        <a:t>0312 596 47 65</a:t>
                      </a:r>
                      <a:endParaRPr lang="tr-TR" sz="1100">
                        <a:effectLst/>
                      </a:endParaRPr>
                    </a:p>
                  </a:txBody>
                  <a:tcPr marL="5949" marR="5949" marT="5949" marB="47595"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78456701"/>
                  </a:ext>
                </a:extLst>
              </a:tr>
              <a:tr h="363638">
                <a:tc>
                  <a:txBody>
                    <a:bodyPr/>
                    <a:lstStyle/>
                    <a:p>
                      <a:pPr algn="ctr" fontAlgn="ctr"/>
                      <a:r>
                        <a:rPr lang="tr-TR" sz="1100" b="1" i="0" u="none" strike="noStrike">
                          <a:solidFill>
                            <a:srgbClr val="000000"/>
                          </a:solidFill>
                          <a:effectLst/>
                          <a:latin typeface="Calibri" panose="020F0502020204030204" pitchFamily="34" charset="0"/>
                        </a:rPr>
                        <a:t>Araş. Gör. Hüseyin ALHAS</a:t>
                      </a:r>
                      <a:endParaRPr lang="tr-TR" sz="1100">
                        <a:effectLst/>
                      </a:endParaRPr>
                    </a:p>
                  </a:txBody>
                  <a:tcPr marL="5949" marR="5949" marT="5949" marB="47595"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100" b="0" i="0" u="none" strike="noStrike">
                          <a:solidFill>
                            <a:srgbClr val="000000"/>
                          </a:solidFill>
                          <a:effectLst/>
                          <a:latin typeface="Calibri" panose="020F0502020204030204" pitchFamily="34" charset="0"/>
                        </a:rPr>
                        <a:t>Yabancı Diller Fakültesi</a:t>
                      </a:r>
                      <a:endParaRPr lang="tr-TR" sz="1100">
                        <a:effectLst/>
                      </a:endParaRPr>
                    </a:p>
                  </a:txBody>
                  <a:tcPr marL="5949" marR="5949" marT="5949" marB="47595"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100" b="0" i="0" u="none" strike="noStrike" dirty="0">
                          <a:solidFill>
                            <a:srgbClr val="000000"/>
                          </a:solidFill>
                          <a:effectLst/>
                          <a:latin typeface="Calibri" panose="020F0502020204030204" pitchFamily="34" charset="0"/>
                          <a:hlinkClick r:id="rId9"/>
                        </a:rPr>
                        <a:t>huseyin.alhas@asbu.edu.tr</a:t>
                      </a:r>
                      <a:endParaRPr lang="tr-TR" sz="1100" dirty="0">
                        <a:effectLst/>
                      </a:endParaRPr>
                    </a:p>
                  </a:txBody>
                  <a:tcPr marL="5949" marR="5949" marT="5949" marB="47595"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100" b="0" i="0" u="none" strike="noStrike">
                          <a:solidFill>
                            <a:srgbClr val="000000"/>
                          </a:solidFill>
                          <a:effectLst/>
                          <a:latin typeface="Calibri" panose="020F0502020204030204" pitchFamily="34" charset="0"/>
                        </a:rPr>
                        <a:t>0312 596 47 39</a:t>
                      </a:r>
                      <a:endParaRPr lang="tr-TR" sz="1100">
                        <a:effectLst/>
                      </a:endParaRPr>
                    </a:p>
                  </a:txBody>
                  <a:tcPr marL="5949" marR="5949" marT="5949" marB="47595"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23420279"/>
                  </a:ext>
                </a:extLst>
              </a:tr>
              <a:tr h="363638">
                <a:tc>
                  <a:txBody>
                    <a:bodyPr/>
                    <a:lstStyle/>
                    <a:p>
                      <a:pPr algn="ctr" fontAlgn="ctr"/>
                      <a:r>
                        <a:rPr lang="tr-TR" sz="1100" b="1" i="0" u="none" strike="noStrike">
                          <a:solidFill>
                            <a:srgbClr val="000000"/>
                          </a:solidFill>
                          <a:effectLst/>
                          <a:latin typeface="Calibri" panose="020F0502020204030204" pitchFamily="34" charset="0"/>
                        </a:rPr>
                        <a:t>Doç.Dr.  Üyesi Hakan KARABACAK</a:t>
                      </a:r>
                      <a:endParaRPr lang="tr-TR" sz="1100">
                        <a:effectLst/>
                      </a:endParaRPr>
                    </a:p>
                  </a:txBody>
                  <a:tcPr marL="5949" marR="5949" marT="5949" marB="47595"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100" b="0" i="0" u="none" strike="noStrike">
                          <a:solidFill>
                            <a:srgbClr val="000000"/>
                          </a:solidFill>
                          <a:effectLst/>
                          <a:latin typeface="Calibri" panose="020F0502020204030204" pitchFamily="34" charset="0"/>
                        </a:rPr>
                        <a:t>Sosyal Bilimler Enstitüsü</a:t>
                      </a:r>
                      <a:endParaRPr lang="tr-TR" sz="1100">
                        <a:effectLst/>
                      </a:endParaRPr>
                    </a:p>
                  </a:txBody>
                  <a:tcPr marL="5949" marR="5949" marT="5949" marB="47595"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100" b="0" i="0" u="none" strike="noStrike" dirty="0">
                          <a:solidFill>
                            <a:srgbClr val="000000"/>
                          </a:solidFill>
                          <a:effectLst/>
                          <a:latin typeface="Calibri" panose="020F0502020204030204" pitchFamily="34" charset="0"/>
                          <a:hlinkClick r:id="rId10"/>
                        </a:rPr>
                        <a:t>hakan.karabacak@asbu.edu.tr</a:t>
                      </a:r>
                      <a:endParaRPr lang="tr-TR" sz="1100" dirty="0">
                        <a:effectLst/>
                      </a:endParaRPr>
                    </a:p>
                  </a:txBody>
                  <a:tcPr marL="5949" marR="5949" marT="5949" marB="47595"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100" b="0" i="0" u="none" strike="noStrike">
                          <a:solidFill>
                            <a:srgbClr val="000000"/>
                          </a:solidFill>
                          <a:effectLst/>
                          <a:latin typeface="Calibri" panose="020F0502020204030204" pitchFamily="34" charset="0"/>
                        </a:rPr>
                        <a:t>0312 596 44 93</a:t>
                      </a:r>
                      <a:endParaRPr lang="tr-TR" sz="1100">
                        <a:effectLst/>
                      </a:endParaRPr>
                    </a:p>
                  </a:txBody>
                  <a:tcPr marL="5949" marR="5949" marT="5949" marB="47595"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890811891"/>
                  </a:ext>
                </a:extLst>
              </a:tr>
              <a:tr h="363638">
                <a:tc>
                  <a:txBody>
                    <a:bodyPr/>
                    <a:lstStyle/>
                    <a:p>
                      <a:pPr algn="ctr" fontAlgn="ctr"/>
                      <a:r>
                        <a:rPr lang="tr-TR" sz="1100" b="1" i="0" u="none" strike="noStrike">
                          <a:solidFill>
                            <a:srgbClr val="000000"/>
                          </a:solidFill>
                          <a:effectLst/>
                          <a:latin typeface="Calibri" panose="020F0502020204030204" pitchFamily="34" charset="0"/>
                        </a:rPr>
                        <a:t>Dr. Öğr. Üyesi Burak ÇIKIRYEL</a:t>
                      </a:r>
                      <a:endParaRPr lang="tr-TR" sz="1100">
                        <a:effectLst/>
                      </a:endParaRPr>
                    </a:p>
                  </a:txBody>
                  <a:tcPr marL="5949" marR="5949" marT="5949" marB="47595"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100" b="0" i="0" u="none" strike="noStrike">
                          <a:solidFill>
                            <a:srgbClr val="000000"/>
                          </a:solidFill>
                          <a:effectLst/>
                          <a:latin typeface="Calibri" panose="020F0502020204030204" pitchFamily="34" charset="0"/>
                        </a:rPr>
                        <a:t>İslami Araştırmalar Enstitüsü</a:t>
                      </a:r>
                      <a:endParaRPr lang="tr-TR" sz="1100">
                        <a:effectLst/>
                      </a:endParaRPr>
                    </a:p>
                  </a:txBody>
                  <a:tcPr marL="5949" marR="5949" marT="5949" marB="47595"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100" b="0" i="0" u="none" strike="noStrike" dirty="0">
                          <a:solidFill>
                            <a:srgbClr val="000000"/>
                          </a:solidFill>
                          <a:effectLst/>
                          <a:latin typeface="Calibri" panose="020F0502020204030204" pitchFamily="34" charset="0"/>
                          <a:hlinkClick r:id="rId11"/>
                        </a:rPr>
                        <a:t>burak.cikiryel@asbu.edu.tr</a:t>
                      </a:r>
                      <a:endParaRPr lang="tr-TR" sz="1100" dirty="0">
                        <a:effectLst/>
                      </a:endParaRPr>
                    </a:p>
                  </a:txBody>
                  <a:tcPr marL="5949" marR="5949" marT="5949" marB="47595"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100" b="0" i="0" u="none" strike="noStrike">
                          <a:solidFill>
                            <a:srgbClr val="000000"/>
                          </a:solidFill>
                          <a:effectLst/>
                          <a:latin typeface="Calibri" panose="020F0502020204030204" pitchFamily="34" charset="0"/>
                        </a:rPr>
                        <a:t>0 312 596 48 83</a:t>
                      </a:r>
                      <a:endParaRPr lang="tr-TR" sz="1100">
                        <a:effectLst/>
                      </a:endParaRPr>
                    </a:p>
                  </a:txBody>
                  <a:tcPr marL="5949" marR="5949" marT="5949" marB="47595"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498276820"/>
                  </a:ext>
                </a:extLst>
              </a:tr>
              <a:tr h="301693">
                <a:tc>
                  <a:txBody>
                    <a:bodyPr/>
                    <a:lstStyle/>
                    <a:p>
                      <a:pPr algn="ctr" fontAlgn="ctr"/>
                      <a:r>
                        <a:rPr lang="tr-TR" sz="1100" b="1" i="0" u="none" strike="noStrike">
                          <a:solidFill>
                            <a:srgbClr val="000000"/>
                          </a:solidFill>
                          <a:effectLst/>
                          <a:latin typeface="Calibri" panose="020F0502020204030204" pitchFamily="34" charset="0"/>
                        </a:rPr>
                        <a:t>Dr. Öğr. Üyesi Yusuf AVCI</a:t>
                      </a:r>
                      <a:endParaRPr lang="tr-TR" sz="1100">
                        <a:effectLst/>
                      </a:endParaRPr>
                    </a:p>
                  </a:txBody>
                  <a:tcPr marL="5949" marR="5949" marT="5949" marB="47595"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100" b="0" i="0" u="none" strike="noStrike">
                          <a:solidFill>
                            <a:srgbClr val="000000"/>
                          </a:solidFill>
                          <a:effectLst/>
                          <a:latin typeface="Calibri" panose="020F0502020204030204" pitchFamily="34" charset="0"/>
                        </a:rPr>
                        <a:t>Bölge Çalışmaları Enstitüsü</a:t>
                      </a:r>
                      <a:endParaRPr lang="tr-TR" sz="1100">
                        <a:effectLst/>
                      </a:endParaRPr>
                    </a:p>
                  </a:txBody>
                  <a:tcPr marL="5949" marR="5949" marT="5949" marB="47595"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100" b="0" i="0" u="none" strike="noStrike" dirty="0">
                          <a:solidFill>
                            <a:srgbClr val="000000"/>
                          </a:solidFill>
                          <a:effectLst/>
                          <a:latin typeface="Calibri" panose="020F0502020204030204" pitchFamily="34" charset="0"/>
                          <a:hlinkClick r:id="rId12"/>
                        </a:rPr>
                        <a:t>yusuf.avci@asbu.edu.tr</a:t>
                      </a:r>
                      <a:endParaRPr lang="tr-TR" sz="1100" dirty="0">
                        <a:effectLst/>
                      </a:endParaRPr>
                    </a:p>
                  </a:txBody>
                  <a:tcPr marL="5949" marR="5949" marT="5949" marB="47595"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100" b="0" i="0" u="none" strike="noStrike">
                          <a:solidFill>
                            <a:srgbClr val="000000"/>
                          </a:solidFill>
                          <a:effectLst/>
                          <a:latin typeface="Calibri" panose="020F0502020204030204" pitchFamily="34" charset="0"/>
                        </a:rPr>
                        <a:t>0312 596 67 13</a:t>
                      </a:r>
                      <a:endParaRPr lang="tr-TR" sz="1100">
                        <a:effectLst/>
                      </a:endParaRPr>
                    </a:p>
                  </a:txBody>
                  <a:tcPr marL="5949" marR="5949" marT="5949" marB="47595"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974429572"/>
                  </a:ext>
                </a:extLst>
              </a:tr>
              <a:tr h="363638">
                <a:tc>
                  <a:txBody>
                    <a:bodyPr/>
                    <a:lstStyle/>
                    <a:p>
                      <a:pPr algn="ctr" fontAlgn="ctr"/>
                      <a:r>
                        <a:rPr lang="tr-TR" sz="1100" b="1" i="0" u="none" strike="noStrike" dirty="0">
                          <a:solidFill>
                            <a:srgbClr val="000000"/>
                          </a:solidFill>
                          <a:effectLst/>
                          <a:latin typeface="Calibri" panose="020F0502020204030204" pitchFamily="34" charset="0"/>
                        </a:rPr>
                        <a:t>Arş. Gör. Mustafa OKAY</a:t>
                      </a:r>
                      <a:endParaRPr lang="tr-TR" sz="1100" dirty="0">
                        <a:effectLst/>
                      </a:endParaRPr>
                    </a:p>
                  </a:txBody>
                  <a:tcPr marL="5949" marR="5949" marT="5949" marB="47595"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100" b="0" i="0" u="none" strike="noStrike" dirty="0">
                          <a:solidFill>
                            <a:srgbClr val="000000"/>
                          </a:solidFill>
                          <a:effectLst/>
                          <a:latin typeface="Calibri" panose="020F0502020204030204" pitchFamily="34" charset="0"/>
                        </a:rPr>
                        <a:t>Sosyal Araştırmalar Ve Yenilik Enstitüsü</a:t>
                      </a:r>
                      <a:endParaRPr lang="tr-TR" sz="1100" dirty="0">
                        <a:effectLst/>
                      </a:endParaRPr>
                    </a:p>
                  </a:txBody>
                  <a:tcPr marL="5949" marR="5949" marT="5949" marB="47595"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100" b="0" i="0" u="none" strike="noStrike" dirty="0">
                          <a:solidFill>
                            <a:srgbClr val="000000"/>
                          </a:solidFill>
                          <a:effectLst/>
                          <a:latin typeface="Calibri" panose="020F0502020204030204" pitchFamily="34" charset="0"/>
                          <a:hlinkClick r:id="rId13"/>
                        </a:rPr>
                        <a:t>mustafa.okay@asbu.edu.tr</a:t>
                      </a:r>
                      <a:endParaRPr lang="tr-TR" sz="1100" dirty="0">
                        <a:effectLst/>
                      </a:endParaRPr>
                    </a:p>
                  </a:txBody>
                  <a:tcPr marL="5949" marR="5949" marT="5949" marB="47595"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100" b="0" i="0" u="none" strike="noStrike" dirty="0">
                          <a:solidFill>
                            <a:srgbClr val="000000"/>
                          </a:solidFill>
                          <a:effectLst/>
                          <a:latin typeface="Calibri" panose="020F0502020204030204" pitchFamily="34" charset="0"/>
                        </a:rPr>
                        <a:t>0312 596 89 61</a:t>
                      </a:r>
                      <a:endParaRPr lang="tr-TR" sz="1100" dirty="0">
                        <a:effectLst/>
                      </a:endParaRPr>
                    </a:p>
                  </a:txBody>
                  <a:tcPr marL="5949" marR="5949" marT="5949" marB="47595"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672432212"/>
                  </a:ext>
                </a:extLst>
              </a:tr>
            </a:tbl>
          </a:graphicData>
        </a:graphic>
      </p:graphicFrame>
      <p:graphicFrame>
        <p:nvGraphicFramePr>
          <p:cNvPr id="16" name="Tablo 15"/>
          <p:cNvGraphicFramePr>
            <a:graphicFrameLocks noGrp="1"/>
          </p:cNvGraphicFramePr>
          <p:nvPr>
            <p:extLst>
              <p:ext uri="{D42A27DB-BD31-4B8C-83A1-F6EECF244321}">
                <p14:modId xmlns:p14="http://schemas.microsoft.com/office/powerpoint/2010/main" val="3152283996"/>
              </p:ext>
            </p:extLst>
          </p:nvPr>
        </p:nvGraphicFramePr>
        <p:xfrm>
          <a:off x="492032" y="1132752"/>
          <a:ext cx="8921932" cy="564162"/>
        </p:xfrm>
        <a:graphic>
          <a:graphicData uri="http://schemas.openxmlformats.org/drawingml/2006/table">
            <a:tbl>
              <a:tblPr/>
              <a:tblGrid>
                <a:gridCol w="2139274">
                  <a:extLst>
                    <a:ext uri="{9D8B030D-6E8A-4147-A177-3AD203B41FA5}">
                      <a16:colId xmlns:a16="http://schemas.microsoft.com/office/drawing/2014/main" val="2269303613"/>
                    </a:ext>
                  </a:extLst>
                </a:gridCol>
                <a:gridCol w="2504110">
                  <a:extLst>
                    <a:ext uri="{9D8B030D-6E8A-4147-A177-3AD203B41FA5}">
                      <a16:colId xmlns:a16="http://schemas.microsoft.com/office/drawing/2014/main" val="2179316378"/>
                    </a:ext>
                  </a:extLst>
                </a:gridCol>
                <a:gridCol w="2139274">
                  <a:extLst>
                    <a:ext uri="{9D8B030D-6E8A-4147-A177-3AD203B41FA5}">
                      <a16:colId xmlns:a16="http://schemas.microsoft.com/office/drawing/2014/main" val="4239661810"/>
                    </a:ext>
                  </a:extLst>
                </a:gridCol>
                <a:gridCol w="2139274">
                  <a:extLst>
                    <a:ext uri="{9D8B030D-6E8A-4147-A177-3AD203B41FA5}">
                      <a16:colId xmlns:a16="http://schemas.microsoft.com/office/drawing/2014/main" val="2864298145"/>
                    </a:ext>
                  </a:extLst>
                </a:gridCol>
              </a:tblGrid>
              <a:tr h="282081">
                <a:tc gridSpan="4">
                  <a:txBody>
                    <a:bodyPr/>
                    <a:lstStyle/>
                    <a:p>
                      <a:pPr algn="ctr" fontAlgn="ctr"/>
                      <a:r>
                        <a:rPr lang="pt-BR" sz="1100" b="1" i="0" u="none" strike="noStrike" kern="1200" dirty="0" smtClean="0">
                          <a:solidFill>
                            <a:srgbClr val="C00000"/>
                          </a:solidFill>
                          <a:effectLst/>
                          <a:latin typeface="Calibri" panose="020F0502020204030204" pitchFamily="34" charset="0"/>
                          <a:ea typeface="+mn-ea"/>
                          <a:cs typeface="+mn-cs"/>
                        </a:rPr>
                        <a:t>ÖĞRENCİ  T E M S İ L C İ </a:t>
                      </a:r>
                      <a:r>
                        <a:rPr lang="tr-TR" sz="1100" b="1" i="0" u="none" strike="noStrike" kern="1200" dirty="0" smtClean="0">
                          <a:solidFill>
                            <a:srgbClr val="C00000"/>
                          </a:solidFill>
                          <a:effectLst/>
                          <a:latin typeface="Calibri" panose="020F0502020204030204" pitchFamily="34" charset="0"/>
                          <a:ea typeface="+mn-ea"/>
                          <a:cs typeface="+mn-cs"/>
                        </a:rPr>
                        <a:t>Sİ</a:t>
                      </a:r>
                      <a:endParaRPr lang="pt-BR" sz="1100" b="1" i="0" u="none" strike="noStrike" kern="1200" dirty="0">
                        <a:solidFill>
                          <a:srgbClr val="C00000"/>
                        </a:solidFill>
                        <a:effectLst/>
                        <a:latin typeface="Calibri" panose="020F0502020204030204" pitchFamily="34" charset="0"/>
                        <a:ea typeface="+mn-ea"/>
                        <a:cs typeface="+mn-cs"/>
                      </a:endParaRPr>
                    </a:p>
                  </a:txBody>
                  <a:tcPr marL="5949" marR="5949" marT="5949" marB="47595"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222051499"/>
                  </a:ext>
                </a:extLst>
              </a:tr>
              <a:tr h="282081">
                <a:tc>
                  <a:txBody>
                    <a:bodyPr/>
                    <a:lstStyle/>
                    <a:p>
                      <a:pPr algn="ctr"/>
                      <a:r>
                        <a:rPr lang="tr-TR" sz="1100" b="1" i="0" u="none" strike="noStrike" kern="1200" dirty="0" smtClean="0">
                          <a:solidFill>
                            <a:srgbClr val="000000"/>
                          </a:solidFill>
                          <a:effectLst/>
                          <a:latin typeface="Calibri" panose="020F0502020204030204" pitchFamily="34" charset="0"/>
                          <a:ea typeface="+mn-ea"/>
                          <a:cs typeface="+mn-cs"/>
                        </a:rPr>
                        <a:t>Melike Bal</a:t>
                      </a:r>
                      <a:endParaRPr lang="tr-TR" sz="1100" b="1" i="0" u="none" strike="noStrike" kern="1200" dirty="0">
                        <a:solidFill>
                          <a:srgbClr val="000000"/>
                        </a:solidFill>
                        <a:effectLst/>
                        <a:latin typeface="Calibri" panose="020F0502020204030204" pitchFamily="34" charset="0"/>
                        <a:ea typeface="+mn-ea"/>
                        <a:cs typeface="+mn-cs"/>
                      </a:endParaRPr>
                    </a:p>
                  </a:txBody>
                  <a:tcPr marL="5949" marR="5949" marT="5949" marB="47595"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100" b="0" i="0" u="none" strike="noStrike" kern="1200" dirty="0" smtClean="0">
                          <a:solidFill>
                            <a:srgbClr val="000000"/>
                          </a:solidFill>
                          <a:effectLst/>
                          <a:latin typeface="Calibri" panose="020F0502020204030204" pitchFamily="34" charset="0"/>
                          <a:ea typeface="+mn-ea"/>
                          <a:cs typeface="+mn-cs"/>
                        </a:rPr>
                        <a:t>Hukuk Fakültesi</a:t>
                      </a:r>
                      <a:endParaRPr lang="tr-TR" sz="1100" b="0" i="0" u="none" strike="noStrike" kern="1200" dirty="0">
                        <a:solidFill>
                          <a:srgbClr val="000000"/>
                        </a:solidFill>
                        <a:effectLst/>
                        <a:latin typeface="Calibri" panose="020F0502020204030204" pitchFamily="34" charset="0"/>
                        <a:ea typeface="+mn-ea"/>
                        <a:cs typeface="+mn-cs"/>
                      </a:endParaRPr>
                    </a:p>
                  </a:txBody>
                  <a:tcPr marL="5949" marR="5949" marT="5949" marB="47595"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100" b="0" i="0" u="none" strike="noStrike" kern="1200" dirty="0" smtClean="0">
                          <a:solidFill>
                            <a:srgbClr val="000000"/>
                          </a:solidFill>
                          <a:effectLst/>
                          <a:latin typeface="Calibri" panose="020F0502020204030204" pitchFamily="34" charset="0"/>
                          <a:ea typeface="+mn-ea"/>
                          <a:cs typeface="+mn-cs"/>
                          <a:hlinkClick r:id="rId14"/>
                        </a:rPr>
                        <a:t>melike.bal@student.asbu.edu.tr</a:t>
                      </a:r>
                      <a:endParaRPr lang="tr-TR" sz="1100" b="0" i="0" u="none" strike="noStrike" kern="1200" dirty="0">
                        <a:solidFill>
                          <a:srgbClr val="000000"/>
                        </a:solidFill>
                        <a:effectLst/>
                        <a:latin typeface="Calibri" panose="020F0502020204030204" pitchFamily="34" charset="0"/>
                        <a:ea typeface="+mn-ea"/>
                        <a:cs typeface="+mn-cs"/>
                      </a:endParaRPr>
                    </a:p>
                  </a:txBody>
                  <a:tcPr marL="5949" marR="5949" marT="5949" marB="47595"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100" b="0" i="0" u="none" strike="noStrike" dirty="0" smtClean="0">
                          <a:solidFill>
                            <a:srgbClr val="000000"/>
                          </a:solidFill>
                          <a:effectLst/>
                          <a:latin typeface="Calibri" panose="020F0502020204030204" pitchFamily="34" charset="0"/>
                        </a:rPr>
                        <a:t>-</a:t>
                      </a:r>
                      <a:endParaRPr lang="tr-TR" sz="1100" dirty="0">
                        <a:effectLst/>
                      </a:endParaRPr>
                    </a:p>
                  </a:txBody>
                  <a:tcPr marL="5949" marR="5949" marT="5949" marB="47595"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132836102"/>
                  </a:ext>
                </a:extLst>
              </a:tr>
            </a:tbl>
          </a:graphicData>
        </a:graphic>
      </p:graphicFrame>
    </p:spTree>
    <p:extLst>
      <p:ext uri="{BB962C8B-B14F-4D97-AF65-F5344CB8AC3E}">
        <p14:creationId xmlns:p14="http://schemas.microsoft.com/office/powerpoint/2010/main" val="34156125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906000" cy="7008042"/>
          </a:xfrm>
          <a:prstGeom prst="rect">
            <a:avLst/>
          </a:prstGeom>
        </p:spPr>
      </p:pic>
      <p:sp>
        <p:nvSpPr>
          <p:cNvPr id="5" name="Metin kutusu 4"/>
          <p:cNvSpPr txBox="1"/>
          <p:nvPr/>
        </p:nvSpPr>
        <p:spPr>
          <a:xfrm>
            <a:off x="492034" y="1109172"/>
            <a:ext cx="8921931" cy="230832"/>
          </a:xfrm>
          <a:prstGeom prst="rect">
            <a:avLst/>
          </a:prstGeom>
          <a:noFill/>
        </p:spPr>
        <p:txBody>
          <a:bodyPr wrap="square" rtlCol="0">
            <a:spAutoFit/>
          </a:bodyPr>
          <a:lstStyle/>
          <a:p>
            <a:pPr algn="ctr"/>
            <a:endParaRPr lang="tr-TR" sz="900" b="1" dirty="0" smtClean="0">
              <a:solidFill>
                <a:srgbClr val="555557"/>
              </a:solidFill>
            </a:endParaRPr>
          </a:p>
        </p:txBody>
      </p:sp>
      <p:grpSp>
        <p:nvGrpSpPr>
          <p:cNvPr id="4" name="Grup 3"/>
          <p:cNvGrpSpPr/>
          <p:nvPr/>
        </p:nvGrpSpPr>
        <p:grpSpPr>
          <a:xfrm>
            <a:off x="492035" y="323994"/>
            <a:ext cx="531158" cy="758798"/>
            <a:chOff x="1" y="-1"/>
            <a:chExt cx="531158" cy="758798"/>
          </a:xfrm>
        </p:grpSpPr>
        <p:sp>
          <p:nvSpPr>
            <p:cNvPr id="10" name="Köşeli Çift Ayraç 9"/>
            <p:cNvSpPr/>
            <p:nvPr/>
          </p:nvSpPr>
          <p:spPr>
            <a:xfrm rot="5400000">
              <a:off x="-113819" y="113819"/>
              <a:ext cx="758798" cy="531158"/>
            </a:xfrm>
            <a:prstGeom prst="chevron">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 name="Köşeli Çift Ayraç 4"/>
            <p:cNvSpPr txBox="1"/>
            <p:nvPr/>
          </p:nvSpPr>
          <p:spPr>
            <a:xfrm>
              <a:off x="1" y="265578"/>
              <a:ext cx="531158" cy="22764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tr-TR" sz="900" dirty="0"/>
                <a:t>8</a:t>
              </a:r>
              <a:endParaRPr lang="tr-TR" sz="900" kern="1200" dirty="0"/>
            </a:p>
          </p:txBody>
        </p:sp>
      </p:grpSp>
      <p:grpSp>
        <p:nvGrpSpPr>
          <p:cNvPr id="7" name="Grup 6"/>
          <p:cNvGrpSpPr/>
          <p:nvPr/>
        </p:nvGrpSpPr>
        <p:grpSpPr>
          <a:xfrm>
            <a:off x="1023191" y="324982"/>
            <a:ext cx="8390773" cy="493218"/>
            <a:chOff x="531157" y="987"/>
            <a:chExt cx="8390773" cy="493218"/>
          </a:xfrm>
        </p:grpSpPr>
        <p:sp>
          <p:nvSpPr>
            <p:cNvPr id="8" name="Aynı Yanın Köşesi Yuvarlatılmış Dikdörtgen 7"/>
            <p:cNvSpPr/>
            <p:nvPr/>
          </p:nvSpPr>
          <p:spPr>
            <a:xfrm rot="5400000">
              <a:off x="4479935" y="-3947791"/>
              <a:ext cx="493218" cy="8390773"/>
            </a:xfrm>
            <a:prstGeom prst="round2Same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9" name="Aynı Yanın Köşesi Yuvarlatılmış Dikdörtgen 6"/>
            <p:cNvSpPr txBox="1"/>
            <p:nvPr/>
          </p:nvSpPr>
          <p:spPr>
            <a:xfrm>
              <a:off x="531158" y="25063"/>
              <a:ext cx="8366696" cy="44506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84912" tIns="16510" rIns="16510" bIns="16510" numCol="1" spcCol="1270" anchor="ctr" anchorCtr="0">
              <a:noAutofit/>
            </a:bodyPr>
            <a:lstStyle/>
            <a:p>
              <a:pPr marL="228600" lvl="1" indent="-228600" algn="l" defTabSz="1155700">
                <a:lnSpc>
                  <a:spcPct val="90000"/>
                </a:lnSpc>
                <a:spcBef>
                  <a:spcPct val="0"/>
                </a:spcBef>
                <a:spcAft>
                  <a:spcPct val="15000"/>
                </a:spcAft>
                <a:buChar char="••"/>
              </a:pPr>
              <a:r>
                <a:rPr lang="tr-TR" sz="2000" dirty="0"/>
                <a:t>Engelli Öğrenci Birimi Eğitim Öğretim Yılı Başı İş Akış Süreci</a:t>
              </a:r>
            </a:p>
          </p:txBody>
        </p:sp>
      </p:grpSp>
      <p:graphicFrame>
        <p:nvGraphicFramePr>
          <p:cNvPr id="2" name="Nesne 1"/>
          <p:cNvGraphicFramePr>
            <a:graphicFrameLocks noChangeAspect="1"/>
          </p:cNvGraphicFramePr>
          <p:nvPr>
            <p:extLst>
              <p:ext uri="{D42A27DB-BD31-4B8C-83A1-F6EECF244321}">
                <p14:modId xmlns:p14="http://schemas.microsoft.com/office/powerpoint/2010/main" val="2718257252"/>
              </p:ext>
            </p:extLst>
          </p:nvPr>
        </p:nvGraphicFramePr>
        <p:xfrm>
          <a:off x="492034" y="1135255"/>
          <a:ext cx="3698875" cy="5142453"/>
        </p:xfrm>
        <a:graphic>
          <a:graphicData uri="http://schemas.openxmlformats.org/presentationml/2006/ole">
            <mc:AlternateContent xmlns:mc="http://schemas.openxmlformats.org/markup-compatibility/2006">
              <mc:Choice xmlns:v="urn:schemas-microsoft-com:vml" Requires="v">
                <p:oleObj spid="_x0000_s3231" name="Belge" r:id="rId4" imgW="6049390" imgH="7201027" progId="Word.Document.12">
                  <p:embed/>
                </p:oleObj>
              </mc:Choice>
              <mc:Fallback>
                <p:oleObj name="Belge" r:id="rId4" imgW="6049390" imgH="7201027" progId="Word.Document.12">
                  <p:embed/>
                  <p:pic>
                    <p:nvPicPr>
                      <p:cNvPr id="0" name=""/>
                      <p:cNvPicPr/>
                      <p:nvPr/>
                    </p:nvPicPr>
                    <p:blipFill>
                      <a:blip r:embed="rId5"/>
                      <a:stretch>
                        <a:fillRect/>
                      </a:stretch>
                    </p:blipFill>
                    <p:spPr>
                      <a:xfrm>
                        <a:off x="492034" y="1135255"/>
                        <a:ext cx="3698875" cy="5142453"/>
                      </a:xfrm>
                      <a:prstGeom prst="rect">
                        <a:avLst/>
                      </a:prstGeom>
                    </p:spPr>
                  </p:pic>
                </p:oleObj>
              </mc:Fallback>
            </mc:AlternateContent>
          </a:graphicData>
        </a:graphic>
      </p:graphicFrame>
      <p:graphicFrame>
        <p:nvGraphicFramePr>
          <p:cNvPr id="25" name="Diyagram 24"/>
          <p:cNvGraphicFramePr/>
          <p:nvPr>
            <p:extLst>
              <p:ext uri="{D42A27DB-BD31-4B8C-83A1-F6EECF244321}">
                <p14:modId xmlns:p14="http://schemas.microsoft.com/office/powerpoint/2010/main" val="3766422364"/>
              </p:ext>
            </p:extLst>
          </p:nvPr>
        </p:nvGraphicFramePr>
        <p:xfrm>
          <a:off x="4419514" y="1109172"/>
          <a:ext cx="5223056" cy="376177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graphicFrame>
        <p:nvGraphicFramePr>
          <p:cNvPr id="26" name="Diyagram 25"/>
          <p:cNvGraphicFramePr/>
          <p:nvPr>
            <p:extLst>
              <p:ext uri="{D42A27DB-BD31-4B8C-83A1-F6EECF244321}">
                <p14:modId xmlns:p14="http://schemas.microsoft.com/office/powerpoint/2010/main" val="3242575117"/>
              </p:ext>
            </p:extLst>
          </p:nvPr>
        </p:nvGraphicFramePr>
        <p:xfrm>
          <a:off x="4994030" y="5022917"/>
          <a:ext cx="4112865" cy="1158076"/>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sp>
        <p:nvSpPr>
          <p:cNvPr id="27" name="Aşağı Ok 26"/>
          <p:cNvSpPr/>
          <p:nvPr/>
        </p:nvSpPr>
        <p:spPr>
          <a:xfrm>
            <a:off x="6253720" y="2305048"/>
            <a:ext cx="215265" cy="10350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tr-TR"/>
          </a:p>
        </p:txBody>
      </p:sp>
      <p:sp>
        <p:nvSpPr>
          <p:cNvPr id="28" name="Aşağı Ok 27"/>
          <p:cNvSpPr/>
          <p:nvPr/>
        </p:nvSpPr>
        <p:spPr>
          <a:xfrm>
            <a:off x="6253720" y="3578543"/>
            <a:ext cx="215265" cy="10350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tr-TR"/>
          </a:p>
        </p:txBody>
      </p:sp>
      <p:sp>
        <p:nvSpPr>
          <p:cNvPr id="30" name="Aşağı Ok 29"/>
          <p:cNvSpPr/>
          <p:nvPr/>
        </p:nvSpPr>
        <p:spPr>
          <a:xfrm>
            <a:off x="6253720" y="4895177"/>
            <a:ext cx="215265" cy="10350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tr-TR"/>
          </a:p>
        </p:txBody>
      </p:sp>
    </p:spTree>
    <p:extLst>
      <p:ext uri="{BB962C8B-B14F-4D97-AF65-F5344CB8AC3E}">
        <p14:creationId xmlns:p14="http://schemas.microsoft.com/office/powerpoint/2010/main" val="31344805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7008042"/>
          </a:xfrm>
          <a:prstGeom prst="rect">
            <a:avLst/>
          </a:prstGeom>
        </p:spPr>
      </p:pic>
      <p:grpSp>
        <p:nvGrpSpPr>
          <p:cNvPr id="4" name="Grup 3"/>
          <p:cNvGrpSpPr/>
          <p:nvPr/>
        </p:nvGrpSpPr>
        <p:grpSpPr>
          <a:xfrm>
            <a:off x="492035" y="323985"/>
            <a:ext cx="531158" cy="758798"/>
            <a:chOff x="1" y="600436"/>
            <a:chExt cx="531158" cy="758798"/>
          </a:xfrm>
        </p:grpSpPr>
        <p:sp>
          <p:nvSpPr>
            <p:cNvPr id="10" name="Köşeli Çift Ayraç 9"/>
            <p:cNvSpPr/>
            <p:nvPr/>
          </p:nvSpPr>
          <p:spPr>
            <a:xfrm rot="5400000">
              <a:off x="-113819" y="714256"/>
              <a:ext cx="758798" cy="531158"/>
            </a:xfrm>
            <a:prstGeom prst="chevron">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 name="Köşeli Çift Ayraç 4"/>
            <p:cNvSpPr txBox="1"/>
            <p:nvPr/>
          </p:nvSpPr>
          <p:spPr>
            <a:xfrm>
              <a:off x="1" y="866015"/>
              <a:ext cx="531158" cy="22764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tr-TR" sz="1400" dirty="0"/>
                <a:t>9</a:t>
              </a:r>
              <a:endParaRPr lang="tr-TR" sz="1400" kern="1200" dirty="0"/>
            </a:p>
          </p:txBody>
        </p:sp>
      </p:grpSp>
      <p:grpSp>
        <p:nvGrpSpPr>
          <p:cNvPr id="7" name="Grup 6"/>
          <p:cNvGrpSpPr/>
          <p:nvPr/>
        </p:nvGrpSpPr>
        <p:grpSpPr>
          <a:xfrm>
            <a:off x="1023191" y="323987"/>
            <a:ext cx="8390773" cy="493218"/>
            <a:chOff x="531157" y="600438"/>
            <a:chExt cx="8390773" cy="493218"/>
          </a:xfrm>
        </p:grpSpPr>
        <p:sp>
          <p:nvSpPr>
            <p:cNvPr id="8" name="Aynı Yanın Köşesi Yuvarlatılmış Dikdörtgen 7"/>
            <p:cNvSpPr/>
            <p:nvPr/>
          </p:nvSpPr>
          <p:spPr>
            <a:xfrm rot="5400000">
              <a:off x="4479935" y="-3348340"/>
              <a:ext cx="493218" cy="8390773"/>
            </a:xfrm>
            <a:prstGeom prst="round2Same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9" name="Aynı Yanın Köşesi Yuvarlatılmış Dikdörtgen 6"/>
            <p:cNvSpPr txBox="1"/>
            <p:nvPr/>
          </p:nvSpPr>
          <p:spPr>
            <a:xfrm>
              <a:off x="531158" y="624514"/>
              <a:ext cx="8366696" cy="44506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84912" tIns="16510" rIns="16510" bIns="16510" numCol="1" spcCol="1270" anchor="ctr" anchorCtr="0">
              <a:noAutofit/>
            </a:bodyPr>
            <a:lstStyle/>
            <a:p>
              <a:pPr marL="228600" lvl="1" indent="-228600" algn="l" defTabSz="1155700">
                <a:lnSpc>
                  <a:spcPct val="90000"/>
                </a:lnSpc>
                <a:spcBef>
                  <a:spcPct val="0"/>
                </a:spcBef>
                <a:spcAft>
                  <a:spcPct val="15000"/>
                </a:spcAft>
                <a:buChar char="••"/>
              </a:pPr>
              <a:r>
                <a:rPr lang="tr-TR" sz="2600" kern="1200" dirty="0" smtClean="0"/>
                <a:t>Engelli Öğrenci Birimi Hizmetleri</a:t>
              </a:r>
              <a:endParaRPr lang="tr-TR" sz="2600" kern="1200" dirty="0"/>
            </a:p>
          </p:txBody>
        </p:sp>
      </p:grpSp>
      <p:graphicFrame>
        <p:nvGraphicFramePr>
          <p:cNvPr id="2" name="Diyagram 1"/>
          <p:cNvGraphicFramePr/>
          <p:nvPr>
            <p:extLst>
              <p:ext uri="{D42A27DB-BD31-4B8C-83A1-F6EECF244321}">
                <p14:modId xmlns:p14="http://schemas.microsoft.com/office/powerpoint/2010/main" val="2224598400"/>
              </p:ext>
            </p:extLst>
          </p:nvPr>
        </p:nvGraphicFramePr>
        <p:xfrm>
          <a:off x="492035" y="1141192"/>
          <a:ext cx="8921929" cy="14895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4" name="Diyagram 13"/>
          <p:cNvGraphicFramePr/>
          <p:nvPr>
            <p:extLst>
              <p:ext uri="{D42A27DB-BD31-4B8C-83A1-F6EECF244321}">
                <p14:modId xmlns:p14="http://schemas.microsoft.com/office/powerpoint/2010/main" val="138070025"/>
              </p:ext>
            </p:extLst>
          </p:nvPr>
        </p:nvGraphicFramePr>
        <p:xfrm>
          <a:off x="492035" y="4687727"/>
          <a:ext cx="8897854" cy="148447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23" name="Diyagram 22"/>
          <p:cNvGraphicFramePr/>
          <p:nvPr>
            <p:extLst>
              <p:ext uri="{D42A27DB-BD31-4B8C-83A1-F6EECF244321}">
                <p14:modId xmlns:p14="http://schemas.microsoft.com/office/powerpoint/2010/main" val="400743463"/>
              </p:ext>
            </p:extLst>
          </p:nvPr>
        </p:nvGraphicFramePr>
        <p:xfrm>
          <a:off x="1023191" y="2888231"/>
          <a:ext cx="8366697" cy="1484475"/>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Tree>
    <p:extLst>
      <p:ext uri="{BB962C8B-B14F-4D97-AF65-F5344CB8AC3E}">
        <p14:creationId xmlns:p14="http://schemas.microsoft.com/office/powerpoint/2010/main" val="30372750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7008042"/>
          </a:xfrm>
          <a:prstGeom prst="rect">
            <a:avLst/>
          </a:prstGeom>
        </p:spPr>
      </p:pic>
      <p:grpSp>
        <p:nvGrpSpPr>
          <p:cNvPr id="4" name="Grup 3"/>
          <p:cNvGrpSpPr/>
          <p:nvPr/>
        </p:nvGrpSpPr>
        <p:grpSpPr>
          <a:xfrm>
            <a:off x="729240" y="295105"/>
            <a:ext cx="8661140" cy="341792"/>
            <a:chOff x="242796" y="170896"/>
            <a:chExt cx="8661140" cy="341792"/>
          </a:xfrm>
        </p:grpSpPr>
        <p:sp>
          <p:nvSpPr>
            <p:cNvPr id="8" name="Dikdörtgen 7"/>
            <p:cNvSpPr/>
            <p:nvPr/>
          </p:nvSpPr>
          <p:spPr>
            <a:xfrm>
              <a:off x="242796" y="170896"/>
              <a:ext cx="8661140" cy="341792"/>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 name="Metin kutusu 8"/>
            <p:cNvSpPr txBox="1"/>
            <p:nvPr/>
          </p:nvSpPr>
          <p:spPr>
            <a:xfrm>
              <a:off x="242796" y="170896"/>
              <a:ext cx="8661140" cy="34179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71298" tIns="43180" rIns="43180" bIns="43180" numCol="1" spcCol="1270" anchor="ctr" anchorCtr="0">
              <a:noAutofit/>
            </a:bodyPr>
            <a:lstStyle/>
            <a:p>
              <a:pPr lvl="0" algn="l" defTabSz="755650">
                <a:lnSpc>
                  <a:spcPct val="90000"/>
                </a:lnSpc>
                <a:spcBef>
                  <a:spcPct val="0"/>
                </a:spcBef>
                <a:spcAft>
                  <a:spcPct val="35000"/>
                </a:spcAft>
              </a:pPr>
              <a:r>
                <a:rPr lang="tr-TR" sz="1700" kern="1200" dirty="0" smtClean="0"/>
                <a:t>a) Talep Şikayet Öneri Bildirimi</a:t>
              </a:r>
              <a:endParaRPr lang="tr-TR" sz="1700" kern="1200" dirty="0"/>
            </a:p>
          </p:txBody>
        </p:sp>
      </p:grpSp>
      <p:sp>
        <p:nvSpPr>
          <p:cNvPr id="7" name="Oval 6"/>
          <p:cNvSpPr/>
          <p:nvPr/>
        </p:nvSpPr>
        <p:spPr>
          <a:xfrm>
            <a:off x="515620" y="252381"/>
            <a:ext cx="427241" cy="427241"/>
          </a:xfrm>
          <a:prstGeom prst="ellipse">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0" name="Sağ Ok 9"/>
          <p:cNvSpPr/>
          <p:nvPr/>
        </p:nvSpPr>
        <p:spPr>
          <a:xfrm>
            <a:off x="207414" y="1146298"/>
            <a:ext cx="219807" cy="13188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Sağ Ok 10"/>
          <p:cNvSpPr/>
          <p:nvPr/>
        </p:nvSpPr>
        <p:spPr>
          <a:xfrm>
            <a:off x="204287" y="3609535"/>
            <a:ext cx="219807" cy="13188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Sağ Ok 11"/>
          <p:cNvSpPr/>
          <p:nvPr/>
        </p:nvSpPr>
        <p:spPr>
          <a:xfrm>
            <a:off x="207413" y="2240521"/>
            <a:ext cx="219807" cy="13188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3" name="Resim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68715" y="3868616"/>
            <a:ext cx="4871128" cy="2497016"/>
          </a:xfrm>
          <a:prstGeom prst="rect">
            <a:avLst/>
          </a:prstGeom>
        </p:spPr>
      </p:pic>
      <p:sp>
        <p:nvSpPr>
          <p:cNvPr id="5" name="Metin kutusu 4"/>
          <p:cNvSpPr txBox="1"/>
          <p:nvPr/>
        </p:nvSpPr>
        <p:spPr>
          <a:xfrm>
            <a:off x="729240" y="1023200"/>
            <a:ext cx="8661140" cy="4247317"/>
          </a:xfrm>
          <a:prstGeom prst="rect">
            <a:avLst/>
          </a:prstGeom>
          <a:noFill/>
        </p:spPr>
        <p:txBody>
          <a:bodyPr wrap="square" rtlCol="0">
            <a:spAutoFit/>
          </a:bodyPr>
          <a:lstStyle/>
          <a:p>
            <a:r>
              <a:rPr lang="tr-TR" dirty="0"/>
              <a:t>Üniversitemizde engellilere yönelik erişilebilirliğin </a:t>
            </a:r>
            <a:r>
              <a:rPr lang="tr-TR" dirty="0" smtClean="0"/>
              <a:t>artırılması </a:t>
            </a:r>
            <a:r>
              <a:rPr lang="tr-TR" dirty="0"/>
              <a:t>amacıyla tüm öğrencilerimiz, akademik ve idari personellerimiz talep, şikayet ve önerilerini Engelli Öğrenci Birimi'ne iletebilirler.</a:t>
            </a:r>
          </a:p>
          <a:p>
            <a:r>
              <a:rPr lang="tr-TR" dirty="0"/>
              <a:t/>
            </a:r>
            <a:br>
              <a:rPr lang="tr-TR" dirty="0"/>
            </a:br>
            <a:r>
              <a:rPr lang="tr-TR" dirty="0"/>
              <a:t>Üniversitemizde öğrenim gören ve herhangi bir engeli nedeniyle özel ihtiyaçları bulunan öğrencilerin üniversitedeki olanaklara ve hizmetlere eşit erişimlerini sağlamak ve gelişimlerini destekleyen bir ortam oluşturmak için tüm talep, şikayet ve önerileriler birimimizce değerlendirilecektir.</a:t>
            </a:r>
          </a:p>
          <a:p>
            <a:r>
              <a:rPr lang="tr-TR" dirty="0"/>
              <a:t> </a:t>
            </a:r>
          </a:p>
          <a:p>
            <a:r>
              <a:rPr lang="tr-TR" dirty="0"/>
              <a:t>Birimimizi ziyaret ederek "Talep Şikayet </a:t>
            </a:r>
            <a:r>
              <a:rPr lang="tr-TR" dirty="0" err="1"/>
              <a:t>Öneri"lerinizi</a:t>
            </a:r>
            <a:r>
              <a:rPr lang="tr-TR" dirty="0"/>
              <a:t> i</a:t>
            </a:r>
            <a:r>
              <a:rPr lang="tr-TR" dirty="0" smtClean="0"/>
              <a:t>letebilirsiniz.</a:t>
            </a:r>
          </a:p>
          <a:p>
            <a:endParaRPr lang="tr-TR" dirty="0" smtClean="0"/>
          </a:p>
          <a:p>
            <a:r>
              <a:rPr lang="tr-TR" dirty="0" smtClean="0"/>
              <a:t>Ayrıca </a:t>
            </a:r>
            <a:r>
              <a:rPr lang="tr-TR" dirty="0" smtClean="0">
                <a:hlinkClick r:id="rId4"/>
              </a:rPr>
              <a:t>engelsiz.asbu.edu.tr</a:t>
            </a:r>
            <a:r>
              <a:rPr lang="tr-TR" dirty="0" smtClean="0"/>
              <a:t> web adresimizin </a:t>
            </a:r>
            <a:endParaRPr lang="tr-TR" dirty="0"/>
          </a:p>
          <a:p>
            <a:r>
              <a:rPr lang="tr-TR" b="1" dirty="0" smtClean="0"/>
              <a:t>‘Talep </a:t>
            </a:r>
            <a:r>
              <a:rPr lang="tr-TR" b="1" dirty="0"/>
              <a:t>Şikayet Öneri </a:t>
            </a:r>
            <a:r>
              <a:rPr lang="tr-TR" b="1" dirty="0" smtClean="0"/>
              <a:t>Formu Bildirimi’</a:t>
            </a:r>
          </a:p>
          <a:p>
            <a:r>
              <a:rPr lang="tr-TR" dirty="0" smtClean="0"/>
              <a:t>Veya </a:t>
            </a:r>
            <a:r>
              <a:rPr lang="tr-TR" b="1" dirty="0" smtClean="0"/>
              <a:t>‘Bize Yazın’ </a:t>
            </a:r>
            <a:r>
              <a:rPr lang="tr-TR" dirty="0" smtClean="0"/>
              <a:t>bölümlerine </a:t>
            </a:r>
            <a:r>
              <a:rPr lang="tr-TR" dirty="0" err="1" smtClean="0"/>
              <a:t>yazarakta</a:t>
            </a:r>
            <a:r>
              <a:rPr lang="tr-TR" dirty="0" smtClean="0"/>
              <a:t> </a:t>
            </a:r>
          </a:p>
          <a:p>
            <a:r>
              <a:rPr lang="tr-TR" dirty="0" smtClean="0"/>
              <a:t>talep</a:t>
            </a:r>
            <a:r>
              <a:rPr lang="tr-TR" dirty="0"/>
              <a:t>, şikayet ve önerilerinizi bizlere iletebilirsiniz.</a:t>
            </a:r>
          </a:p>
        </p:txBody>
      </p:sp>
    </p:spTree>
    <p:extLst>
      <p:ext uri="{BB962C8B-B14F-4D97-AF65-F5344CB8AC3E}">
        <p14:creationId xmlns:p14="http://schemas.microsoft.com/office/powerpoint/2010/main" val="17052876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7008042"/>
          </a:xfrm>
          <a:prstGeom prst="rect">
            <a:avLst/>
          </a:prstGeom>
        </p:spPr>
      </p:pic>
      <p:sp>
        <p:nvSpPr>
          <p:cNvPr id="5" name="Metin kutusu 4"/>
          <p:cNvSpPr txBox="1"/>
          <p:nvPr/>
        </p:nvSpPr>
        <p:spPr>
          <a:xfrm>
            <a:off x="732021" y="1003659"/>
            <a:ext cx="8596239" cy="5016758"/>
          </a:xfrm>
          <a:prstGeom prst="rect">
            <a:avLst/>
          </a:prstGeom>
          <a:noFill/>
        </p:spPr>
        <p:txBody>
          <a:bodyPr wrap="square" rtlCol="0">
            <a:spAutoFit/>
          </a:bodyPr>
          <a:lstStyle/>
          <a:p>
            <a:r>
              <a:rPr lang="tr-TR" sz="1600" dirty="0"/>
              <a:t>Engelli Öğrenciler Danışma Ve Koordinasyon Birimi </a:t>
            </a:r>
            <a:r>
              <a:rPr lang="tr-TR" sz="1600" b="1" dirty="0"/>
              <a:t>Akademik Uyarlama Hizmeti Başvuru </a:t>
            </a:r>
            <a:r>
              <a:rPr lang="tr-TR" sz="1600" b="1" dirty="0" smtClean="0"/>
              <a:t>Formu</a:t>
            </a:r>
            <a:r>
              <a:rPr lang="tr-TR" sz="1600" dirty="0" smtClean="0"/>
              <a:t>’ aracılığıyla engelli </a:t>
            </a:r>
            <a:r>
              <a:rPr lang="tr-TR" sz="1600" dirty="0"/>
              <a:t>öğrencilerin akademik ihtiyaçlarını (ders ve sınav uyarlamaları vb.) karşılamayı amaçlamaktadır</a:t>
            </a:r>
            <a:r>
              <a:rPr lang="tr-TR" sz="1600" dirty="0" smtClean="0"/>
              <a:t>.</a:t>
            </a:r>
          </a:p>
          <a:p>
            <a:endParaRPr lang="tr-TR" sz="1600" dirty="0"/>
          </a:p>
          <a:p>
            <a:r>
              <a:rPr lang="tr-TR" sz="1600" dirty="0"/>
              <a:t>Bu form, akademik uyarlamaları içeren engelli öğrencilerin gereksinimlerine göre ders ve sınav uygulamalarını belirtebilecekleri bir formdur</a:t>
            </a:r>
            <a:r>
              <a:rPr lang="tr-TR" sz="1600" dirty="0" smtClean="0"/>
              <a:t>.</a:t>
            </a:r>
          </a:p>
          <a:p>
            <a:endParaRPr lang="tr-TR" sz="1600" dirty="0"/>
          </a:p>
          <a:p>
            <a:r>
              <a:rPr lang="tr-TR" sz="1600" dirty="0"/>
              <a:t>Öğrenci üniversiteye kayıt yaptırdıktan sonra Akademik Uyarlama Hizmeti alabilmek için Akademik Uyarlama Hizmeti Başvuru Formunu doldurup, raporuyla birlikte Engelli Öğrenci Birimi’ne </a:t>
            </a:r>
            <a:r>
              <a:rPr lang="tr-TR" sz="1600" dirty="0" smtClean="0"/>
              <a:t>başvurmalıdır.</a:t>
            </a:r>
          </a:p>
          <a:p>
            <a:endParaRPr lang="tr-TR" sz="1600" dirty="0"/>
          </a:p>
          <a:p>
            <a:r>
              <a:rPr lang="tr-TR" sz="1600" dirty="0" smtClean="0"/>
              <a:t>Her </a:t>
            </a:r>
            <a:r>
              <a:rPr lang="tr-TR" sz="1600" dirty="0"/>
              <a:t>eğitim öğretim dönemi başında talep ettiği uyarlamalar için başvurusunu güncellemelidir.</a:t>
            </a:r>
          </a:p>
          <a:p>
            <a:endParaRPr lang="tr-TR" sz="1600" dirty="0" smtClean="0"/>
          </a:p>
          <a:p>
            <a:r>
              <a:rPr lang="tr-TR" sz="1600" dirty="0" smtClean="0"/>
              <a:t>Öğrencinin </a:t>
            </a:r>
            <a:r>
              <a:rPr lang="tr-TR" sz="1600" dirty="0"/>
              <a:t>talep ettiği uyarlamalar öğrencinin eğitim ihtiyaçları ve üniversitenin imkânları çerçevesinde mümkün olduğunca engel türü ve engel derecesi göz önünde bulundurularak belirlenir.</a:t>
            </a:r>
          </a:p>
          <a:p>
            <a:endParaRPr lang="tr-TR" sz="1600" dirty="0" smtClean="0"/>
          </a:p>
          <a:p>
            <a:r>
              <a:rPr lang="tr-TR" sz="1600" dirty="0" smtClean="0"/>
              <a:t>Engelli </a:t>
            </a:r>
            <a:r>
              <a:rPr lang="tr-TR" sz="1600" dirty="0"/>
              <a:t>Öğrenci Birimi tarafından uygun görülen uyarlamalar belirlendikten sonra öğrencinin uyarlama talep ettiği her bir ders için ayrı ayrı Akademik Uyarlama Mektubu Hazırlanır</a:t>
            </a:r>
            <a:r>
              <a:rPr lang="tr-TR" sz="1600" dirty="0" smtClean="0"/>
              <a:t>.</a:t>
            </a:r>
          </a:p>
          <a:p>
            <a:endParaRPr lang="tr-TR" sz="1600" dirty="0" smtClean="0"/>
          </a:p>
          <a:p>
            <a:endParaRPr lang="tr-TR" sz="1600" dirty="0"/>
          </a:p>
        </p:txBody>
      </p:sp>
      <p:grpSp>
        <p:nvGrpSpPr>
          <p:cNvPr id="4" name="Grup 3"/>
          <p:cNvGrpSpPr/>
          <p:nvPr/>
        </p:nvGrpSpPr>
        <p:grpSpPr>
          <a:xfrm>
            <a:off x="791361" y="303895"/>
            <a:ext cx="8536899" cy="341792"/>
            <a:chOff x="367038" y="683585"/>
            <a:chExt cx="8536899" cy="341792"/>
          </a:xfrm>
        </p:grpSpPr>
        <p:sp>
          <p:nvSpPr>
            <p:cNvPr id="8" name="Dikdörtgen 7"/>
            <p:cNvSpPr/>
            <p:nvPr/>
          </p:nvSpPr>
          <p:spPr>
            <a:xfrm>
              <a:off x="367038" y="683585"/>
              <a:ext cx="8536899" cy="341792"/>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 name="Metin kutusu 8"/>
            <p:cNvSpPr txBox="1"/>
            <p:nvPr/>
          </p:nvSpPr>
          <p:spPr>
            <a:xfrm>
              <a:off x="367038" y="683585"/>
              <a:ext cx="8536899" cy="34179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71298" tIns="43180" rIns="43180" bIns="43180" numCol="1" spcCol="1270" anchor="ctr" anchorCtr="0">
              <a:noAutofit/>
            </a:bodyPr>
            <a:lstStyle/>
            <a:p>
              <a:pPr lvl="0" algn="l" defTabSz="755650">
                <a:lnSpc>
                  <a:spcPct val="90000"/>
                </a:lnSpc>
                <a:spcBef>
                  <a:spcPct val="0"/>
                </a:spcBef>
                <a:spcAft>
                  <a:spcPct val="35000"/>
                </a:spcAft>
              </a:pPr>
              <a:r>
                <a:rPr lang="tr-TR" sz="1700" kern="1200" dirty="0" smtClean="0"/>
                <a:t>b) Akademik Uyarlama Hizmeti</a:t>
              </a:r>
              <a:endParaRPr lang="tr-TR" sz="1700" kern="1200" dirty="0"/>
            </a:p>
          </p:txBody>
        </p:sp>
      </p:grpSp>
      <p:sp>
        <p:nvSpPr>
          <p:cNvPr id="7" name="Oval 6"/>
          <p:cNvSpPr/>
          <p:nvPr/>
        </p:nvSpPr>
        <p:spPr>
          <a:xfrm>
            <a:off x="512214" y="256137"/>
            <a:ext cx="427241" cy="427241"/>
          </a:xfrm>
          <a:prstGeom prst="ellipse">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0" name="Sağ Ok 9"/>
          <p:cNvSpPr/>
          <p:nvPr/>
        </p:nvSpPr>
        <p:spPr>
          <a:xfrm>
            <a:off x="207414" y="1111134"/>
            <a:ext cx="219807" cy="13188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Sağ Ok 10"/>
          <p:cNvSpPr/>
          <p:nvPr/>
        </p:nvSpPr>
        <p:spPr>
          <a:xfrm>
            <a:off x="209674" y="2072419"/>
            <a:ext cx="219807" cy="13188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Sağ Ok 11"/>
          <p:cNvSpPr/>
          <p:nvPr/>
        </p:nvSpPr>
        <p:spPr>
          <a:xfrm>
            <a:off x="207414" y="2778734"/>
            <a:ext cx="219807" cy="13188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4" name="Sağ Ok 13"/>
          <p:cNvSpPr/>
          <p:nvPr/>
        </p:nvSpPr>
        <p:spPr>
          <a:xfrm>
            <a:off x="207413" y="5010428"/>
            <a:ext cx="219807" cy="13188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5" name="Sağ Ok 14"/>
          <p:cNvSpPr/>
          <p:nvPr/>
        </p:nvSpPr>
        <p:spPr>
          <a:xfrm>
            <a:off x="214069" y="4275249"/>
            <a:ext cx="219807" cy="13188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6" name="Sağ Ok 15"/>
          <p:cNvSpPr/>
          <p:nvPr/>
        </p:nvSpPr>
        <p:spPr>
          <a:xfrm>
            <a:off x="207414" y="3774087"/>
            <a:ext cx="219807" cy="13188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3" name="Resim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85540" y="5284479"/>
            <a:ext cx="1744539" cy="1093909"/>
          </a:xfrm>
          <a:prstGeom prst="rect">
            <a:avLst/>
          </a:prstGeom>
        </p:spPr>
      </p:pic>
    </p:spTree>
    <p:extLst>
      <p:ext uri="{BB962C8B-B14F-4D97-AF65-F5344CB8AC3E}">
        <p14:creationId xmlns:p14="http://schemas.microsoft.com/office/powerpoint/2010/main" val="23206677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7008042"/>
          </a:xfrm>
          <a:prstGeom prst="rect">
            <a:avLst/>
          </a:prstGeom>
        </p:spPr>
      </p:pic>
      <p:grpSp>
        <p:nvGrpSpPr>
          <p:cNvPr id="4" name="Grup 3"/>
          <p:cNvGrpSpPr/>
          <p:nvPr/>
        </p:nvGrpSpPr>
        <p:grpSpPr>
          <a:xfrm>
            <a:off x="791361" y="303895"/>
            <a:ext cx="8536899" cy="341792"/>
            <a:chOff x="367038" y="683585"/>
            <a:chExt cx="8536899" cy="341792"/>
          </a:xfrm>
        </p:grpSpPr>
        <p:sp>
          <p:nvSpPr>
            <p:cNvPr id="8" name="Dikdörtgen 7"/>
            <p:cNvSpPr/>
            <p:nvPr/>
          </p:nvSpPr>
          <p:spPr>
            <a:xfrm>
              <a:off x="367038" y="683585"/>
              <a:ext cx="8536899" cy="341792"/>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 name="Metin kutusu 8"/>
            <p:cNvSpPr txBox="1"/>
            <p:nvPr/>
          </p:nvSpPr>
          <p:spPr>
            <a:xfrm>
              <a:off x="367038" y="683585"/>
              <a:ext cx="8536899" cy="34179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71298" tIns="43180" rIns="43180" bIns="43180" numCol="1" spcCol="1270" anchor="ctr" anchorCtr="0">
              <a:noAutofit/>
            </a:bodyPr>
            <a:lstStyle/>
            <a:p>
              <a:pPr lvl="0" algn="l" defTabSz="755650">
                <a:lnSpc>
                  <a:spcPct val="90000"/>
                </a:lnSpc>
                <a:spcBef>
                  <a:spcPct val="0"/>
                </a:spcBef>
                <a:spcAft>
                  <a:spcPct val="35000"/>
                </a:spcAft>
              </a:pPr>
              <a:r>
                <a:rPr lang="tr-TR" sz="1700" kern="1200" dirty="0" smtClean="0"/>
                <a:t>b) Akademik Uyarlama Hizmeti</a:t>
              </a:r>
              <a:endParaRPr lang="tr-TR" sz="1700" kern="1200" dirty="0"/>
            </a:p>
          </p:txBody>
        </p:sp>
      </p:grpSp>
      <p:sp>
        <p:nvSpPr>
          <p:cNvPr id="7" name="Oval 6"/>
          <p:cNvSpPr/>
          <p:nvPr/>
        </p:nvSpPr>
        <p:spPr>
          <a:xfrm>
            <a:off x="512214" y="261170"/>
            <a:ext cx="427241" cy="427241"/>
          </a:xfrm>
          <a:prstGeom prst="ellipse">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0" name="Sağ Ok 9"/>
          <p:cNvSpPr/>
          <p:nvPr/>
        </p:nvSpPr>
        <p:spPr>
          <a:xfrm>
            <a:off x="207414" y="1137503"/>
            <a:ext cx="219807" cy="13188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Sağ Ok 10"/>
          <p:cNvSpPr/>
          <p:nvPr/>
        </p:nvSpPr>
        <p:spPr>
          <a:xfrm>
            <a:off x="207412" y="2208806"/>
            <a:ext cx="219807" cy="13188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Sağ Ok 11"/>
          <p:cNvSpPr/>
          <p:nvPr/>
        </p:nvSpPr>
        <p:spPr>
          <a:xfrm>
            <a:off x="207412" y="3343749"/>
            <a:ext cx="219807" cy="13188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3" name="Sağ Ok 12"/>
          <p:cNvSpPr/>
          <p:nvPr/>
        </p:nvSpPr>
        <p:spPr>
          <a:xfrm>
            <a:off x="207411" y="4145053"/>
            <a:ext cx="219807" cy="13188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4" name="Resim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3792" y="4145053"/>
            <a:ext cx="3604467" cy="2282124"/>
          </a:xfrm>
          <a:prstGeom prst="rect">
            <a:avLst/>
          </a:prstGeom>
        </p:spPr>
      </p:pic>
      <p:sp>
        <p:nvSpPr>
          <p:cNvPr id="5" name="Metin kutusu 4"/>
          <p:cNvSpPr txBox="1"/>
          <p:nvPr/>
        </p:nvSpPr>
        <p:spPr>
          <a:xfrm>
            <a:off x="729762" y="1021241"/>
            <a:ext cx="8598497" cy="3970318"/>
          </a:xfrm>
          <a:prstGeom prst="rect">
            <a:avLst/>
          </a:prstGeom>
          <a:noFill/>
        </p:spPr>
        <p:txBody>
          <a:bodyPr wrap="square" rtlCol="0">
            <a:spAutoFit/>
          </a:bodyPr>
          <a:lstStyle/>
          <a:p>
            <a:r>
              <a:rPr lang="tr-TR" dirty="0"/>
              <a:t>Akademik uyarlama kapsamında </a:t>
            </a:r>
            <a:r>
              <a:rPr lang="tr-TR" dirty="0" smtClean="0"/>
              <a:t>derslerde “ses </a:t>
            </a:r>
            <a:r>
              <a:rPr lang="tr-TR" dirty="0"/>
              <a:t>kayıt ve/veya fotoğraf kayıt” seçeneğini işaretleyen öğrencilerin, Akademik Uyarlama Mektubu ile birlikte ses kayıt ve fotoğraf taahhütnamelerini doldurmaları gerekmektedir</a:t>
            </a:r>
            <a:r>
              <a:rPr lang="tr-TR" dirty="0" smtClean="0"/>
              <a:t>.</a:t>
            </a:r>
          </a:p>
          <a:p>
            <a:endParaRPr lang="tr-TR" dirty="0" smtClean="0"/>
          </a:p>
          <a:p>
            <a:r>
              <a:rPr lang="tr-TR" dirty="0" smtClean="0"/>
              <a:t>Akademik Uyarlama Hizmeti </a:t>
            </a:r>
            <a:r>
              <a:rPr lang="tr-TR" dirty="0"/>
              <a:t>h</a:t>
            </a:r>
            <a:r>
              <a:rPr lang="tr-TR" dirty="0" smtClean="0"/>
              <a:t>akkında detaylı bilgiye ve hizmet başvuru formlarına birimimizin web sitesi olan </a:t>
            </a:r>
            <a:r>
              <a:rPr lang="tr-TR" b="1" dirty="0" smtClean="0"/>
              <a:t>engelsiz.asbu.edu.tr</a:t>
            </a:r>
            <a:r>
              <a:rPr lang="tr-TR" dirty="0" smtClean="0"/>
              <a:t> adresinden ‘Hizmetler ve Formlar’ bölümlerinden ulaşabilirsiniz.</a:t>
            </a:r>
            <a:endParaRPr lang="tr-TR" dirty="0"/>
          </a:p>
          <a:p>
            <a:endParaRPr lang="tr-TR" dirty="0"/>
          </a:p>
          <a:p>
            <a:r>
              <a:rPr lang="tr-TR" dirty="0" smtClean="0"/>
              <a:t>Engelli </a:t>
            </a:r>
            <a:r>
              <a:rPr lang="tr-TR" dirty="0"/>
              <a:t>Öğrenci Birimi web adresinde </a:t>
            </a:r>
            <a:r>
              <a:rPr lang="tr-TR" b="1" dirty="0" smtClean="0"/>
              <a:t>‘Formlar’</a:t>
            </a:r>
            <a:r>
              <a:rPr lang="tr-TR" dirty="0" smtClean="0"/>
              <a:t> bölümünde her </a:t>
            </a:r>
            <a:r>
              <a:rPr lang="tr-TR" dirty="0"/>
              <a:t>eğitim öğretim yılı başında güncel formlar yayınlanacaktır</a:t>
            </a:r>
            <a:r>
              <a:rPr lang="tr-TR" dirty="0" smtClean="0"/>
              <a:t>.</a:t>
            </a:r>
          </a:p>
          <a:p>
            <a:endParaRPr lang="tr-TR" dirty="0"/>
          </a:p>
          <a:p>
            <a:r>
              <a:rPr lang="tr-TR" dirty="0"/>
              <a:t>Akademik uyarlama gereksinimleriyle ilgili </a:t>
            </a:r>
            <a:r>
              <a:rPr lang="tr-TR" dirty="0" smtClean="0"/>
              <a:t>başvuru</a:t>
            </a:r>
          </a:p>
          <a:p>
            <a:r>
              <a:rPr lang="tr-TR" dirty="0" smtClean="0"/>
              <a:t>yapmak </a:t>
            </a:r>
            <a:r>
              <a:rPr lang="tr-TR" dirty="0"/>
              <a:t>öğrencinin tercihine bağlıdır.</a:t>
            </a:r>
          </a:p>
          <a:p>
            <a:endParaRPr lang="tr-TR" dirty="0"/>
          </a:p>
        </p:txBody>
      </p:sp>
    </p:spTree>
    <p:extLst>
      <p:ext uri="{BB962C8B-B14F-4D97-AF65-F5344CB8AC3E}">
        <p14:creationId xmlns:p14="http://schemas.microsoft.com/office/powerpoint/2010/main" val="24903916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7008042"/>
          </a:xfrm>
          <a:prstGeom prst="rect">
            <a:avLst/>
          </a:prstGeom>
        </p:spPr>
      </p:pic>
      <p:graphicFrame>
        <p:nvGraphicFramePr>
          <p:cNvPr id="16" name="Tablo 15"/>
          <p:cNvGraphicFramePr>
            <a:graphicFrameLocks noGrp="1"/>
          </p:cNvGraphicFramePr>
          <p:nvPr>
            <p:extLst>
              <p:ext uri="{D42A27DB-BD31-4B8C-83A1-F6EECF244321}">
                <p14:modId xmlns:p14="http://schemas.microsoft.com/office/powerpoint/2010/main" val="1073628754"/>
              </p:ext>
            </p:extLst>
          </p:nvPr>
        </p:nvGraphicFramePr>
        <p:xfrm>
          <a:off x="512215" y="860204"/>
          <a:ext cx="8816045" cy="5435093"/>
        </p:xfrm>
        <a:graphic>
          <a:graphicData uri="http://schemas.openxmlformats.org/drawingml/2006/table">
            <a:tbl>
              <a:tblPr firstRow="1" firstCol="1" bandRow="1">
                <a:tableStyleId>{5C22544A-7EE6-4342-B048-85BDC9FD1C3A}</a:tableStyleId>
              </a:tblPr>
              <a:tblGrid>
                <a:gridCol w="1763986">
                  <a:extLst>
                    <a:ext uri="{9D8B030D-6E8A-4147-A177-3AD203B41FA5}">
                      <a16:colId xmlns:a16="http://schemas.microsoft.com/office/drawing/2014/main" val="2012711269"/>
                    </a:ext>
                  </a:extLst>
                </a:gridCol>
                <a:gridCol w="5273592">
                  <a:extLst>
                    <a:ext uri="{9D8B030D-6E8A-4147-A177-3AD203B41FA5}">
                      <a16:colId xmlns:a16="http://schemas.microsoft.com/office/drawing/2014/main" val="1031179532"/>
                    </a:ext>
                  </a:extLst>
                </a:gridCol>
                <a:gridCol w="1778467">
                  <a:extLst>
                    <a:ext uri="{9D8B030D-6E8A-4147-A177-3AD203B41FA5}">
                      <a16:colId xmlns:a16="http://schemas.microsoft.com/office/drawing/2014/main" val="1391160535"/>
                    </a:ext>
                  </a:extLst>
                </a:gridCol>
              </a:tblGrid>
              <a:tr h="143029">
                <a:tc rowSpan="15">
                  <a:txBody>
                    <a:bodyPr/>
                    <a:lstStyle/>
                    <a:p>
                      <a:pPr>
                        <a:lnSpc>
                          <a:spcPct val="107000"/>
                        </a:lnSpc>
                        <a:spcAft>
                          <a:spcPts val="0"/>
                        </a:spcAft>
                      </a:pPr>
                      <a:r>
                        <a:rPr lang="tr-TR" sz="700" dirty="0">
                          <a:effectLst/>
                        </a:rPr>
                        <a:t> </a:t>
                      </a:r>
                    </a:p>
                    <a:p>
                      <a:pPr>
                        <a:lnSpc>
                          <a:spcPct val="107000"/>
                        </a:lnSpc>
                        <a:spcAft>
                          <a:spcPts val="0"/>
                        </a:spcAft>
                      </a:pPr>
                      <a:r>
                        <a:rPr lang="tr-TR" sz="700" dirty="0">
                          <a:effectLst/>
                        </a:rPr>
                        <a:t>Ders Uyarlamaları</a:t>
                      </a:r>
                      <a:endParaRPr lang="tr-TR"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3777" marR="43777" marT="0" marB="0"/>
                </a:tc>
                <a:tc>
                  <a:txBody>
                    <a:bodyPr/>
                    <a:lstStyle/>
                    <a:p>
                      <a:pPr>
                        <a:lnSpc>
                          <a:spcPct val="107000"/>
                        </a:lnSpc>
                        <a:spcAft>
                          <a:spcPts val="0"/>
                        </a:spcAft>
                      </a:pPr>
                      <a:r>
                        <a:rPr lang="tr-TR" sz="700" dirty="0">
                          <a:effectLst/>
                        </a:rPr>
                        <a:t>Sınıfta Ses Kaydı Yapılması</a:t>
                      </a:r>
                      <a:endParaRPr lang="tr-TR"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3777" marR="43777" marT="0" marB="0"/>
                </a:tc>
                <a:tc>
                  <a:txBody>
                    <a:bodyPr/>
                    <a:lstStyle/>
                    <a:p>
                      <a:pPr algn="ctr">
                        <a:lnSpc>
                          <a:spcPct val="107000"/>
                        </a:lnSpc>
                        <a:spcAft>
                          <a:spcPts val="0"/>
                        </a:spcAft>
                      </a:pPr>
                      <a:r>
                        <a:rPr lang="tr-TR" sz="700">
                          <a:effectLst/>
                        </a:rPr>
                        <a:t>(   )</a:t>
                      </a:r>
                      <a:endParaRPr lang="tr-TR" sz="700">
                        <a:effectLst/>
                        <a:latin typeface="Calibri" panose="020F0502020204030204" pitchFamily="34" charset="0"/>
                        <a:ea typeface="Calibri" panose="020F0502020204030204" pitchFamily="34" charset="0"/>
                        <a:cs typeface="Times New Roman" panose="02020603050405020304" pitchFamily="18" charset="0"/>
                      </a:endParaRPr>
                    </a:p>
                  </a:txBody>
                  <a:tcPr marL="43777" marR="43777" marT="0" marB="0"/>
                </a:tc>
                <a:extLst>
                  <a:ext uri="{0D108BD9-81ED-4DB2-BD59-A6C34878D82A}">
                    <a16:rowId xmlns:a16="http://schemas.microsoft.com/office/drawing/2014/main" val="24528748"/>
                  </a:ext>
                </a:extLst>
              </a:tr>
              <a:tr h="286057">
                <a:tc vMerge="1">
                  <a:txBody>
                    <a:bodyPr/>
                    <a:lstStyle/>
                    <a:p>
                      <a:endParaRPr lang="tr-TR"/>
                    </a:p>
                  </a:txBody>
                  <a:tcPr/>
                </a:tc>
                <a:tc>
                  <a:txBody>
                    <a:bodyPr/>
                    <a:lstStyle/>
                    <a:p>
                      <a:pPr>
                        <a:lnSpc>
                          <a:spcPct val="107000"/>
                        </a:lnSpc>
                        <a:spcAft>
                          <a:spcPts val="0"/>
                        </a:spcAft>
                      </a:pPr>
                      <a:r>
                        <a:rPr lang="tr-TR" sz="700" dirty="0">
                          <a:effectLst/>
                        </a:rPr>
                        <a:t>Derste Kullanılan Görselin/Tahtanın Fotoğrafının Çekilmesi</a:t>
                      </a:r>
                      <a:endParaRPr lang="tr-TR"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3777" marR="43777" marT="0" marB="0"/>
                </a:tc>
                <a:tc>
                  <a:txBody>
                    <a:bodyPr/>
                    <a:lstStyle/>
                    <a:p>
                      <a:pPr algn="ctr">
                        <a:lnSpc>
                          <a:spcPct val="107000"/>
                        </a:lnSpc>
                        <a:spcAft>
                          <a:spcPts val="0"/>
                        </a:spcAft>
                      </a:pPr>
                      <a:r>
                        <a:rPr lang="tr-TR" sz="700">
                          <a:effectLst/>
                        </a:rPr>
                        <a:t>(   )</a:t>
                      </a:r>
                      <a:endParaRPr lang="tr-TR" sz="700">
                        <a:effectLst/>
                        <a:latin typeface="Calibri" panose="020F0502020204030204" pitchFamily="34" charset="0"/>
                        <a:ea typeface="Calibri" panose="020F0502020204030204" pitchFamily="34" charset="0"/>
                        <a:cs typeface="Times New Roman" panose="02020603050405020304" pitchFamily="18" charset="0"/>
                      </a:endParaRPr>
                    </a:p>
                  </a:txBody>
                  <a:tcPr marL="43777" marR="43777" marT="0" marB="0"/>
                </a:tc>
                <a:extLst>
                  <a:ext uri="{0D108BD9-81ED-4DB2-BD59-A6C34878D82A}">
                    <a16:rowId xmlns:a16="http://schemas.microsoft.com/office/drawing/2014/main" val="4103688283"/>
                  </a:ext>
                </a:extLst>
              </a:tr>
              <a:tr h="143029">
                <a:tc vMerge="1">
                  <a:txBody>
                    <a:bodyPr/>
                    <a:lstStyle/>
                    <a:p>
                      <a:endParaRPr lang="tr-TR"/>
                    </a:p>
                  </a:txBody>
                  <a:tcPr/>
                </a:tc>
                <a:tc>
                  <a:txBody>
                    <a:bodyPr/>
                    <a:lstStyle/>
                    <a:p>
                      <a:pPr>
                        <a:lnSpc>
                          <a:spcPct val="107000"/>
                        </a:lnSpc>
                        <a:spcAft>
                          <a:spcPts val="0"/>
                        </a:spcAft>
                      </a:pPr>
                      <a:r>
                        <a:rPr lang="tr-TR" sz="700">
                          <a:effectLst/>
                        </a:rPr>
                        <a:t>Sınıf Değişikliği/Sınıf İçinde Oturma Tercihi</a:t>
                      </a:r>
                      <a:endParaRPr lang="tr-TR" sz="700">
                        <a:effectLst/>
                        <a:latin typeface="Calibri" panose="020F0502020204030204" pitchFamily="34" charset="0"/>
                        <a:ea typeface="Calibri" panose="020F0502020204030204" pitchFamily="34" charset="0"/>
                        <a:cs typeface="Times New Roman" panose="02020603050405020304" pitchFamily="18" charset="0"/>
                      </a:endParaRPr>
                    </a:p>
                  </a:txBody>
                  <a:tcPr marL="43777" marR="43777" marT="0" marB="0"/>
                </a:tc>
                <a:tc>
                  <a:txBody>
                    <a:bodyPr/>
                    <a:lstStyle/>
                    <a:p>
                      <a:pPr algn="ctr">
                        <a:lnSpc>
                          <a:spcPct val="107000"/>
                        </a:lnSpc>
                        <a:spcAft>
                          <a:spcPts val="0"/>
                        </a:spcAft>
                      </a:pPr>
                      <a:r>
                        <a:rPr lang="tr-TR" sz="700">
                          <a:effectLst/>
                        </a:rPr>
                        <a:t>(   )</a:t>
                      </a:r>
                      <a:endParaRPr lang="tr-TR" sz="700">
                        <a:effectLst/>
                        <a:latin typeface="Calibri" panose="020F0502020204030204" pitchFamily="34" charset="0"/>
                        <a:ea typeface="Calibri" panose="020F0502020204030204" pitchFamily="34" charset="0"/>
                        <a:cs typeface="Times New Roman" panose="02020603050405020304" pitchFamily="18" charset="0"/>
                      </a:endParaRPr>
                    </a:p>
                  </a:txBody>
                  <a:tcPr marL="43777" marR="43777" marT="0" marB="0"/>
                </a:tc>
                <a:extLst>
                  <a:ext uri="{0D108BD9-81ED-4DB2-BD59-A6C34878D82A}">
                    <a16:rowId xmlns:a16="http://schemas.microsoft.com/office/drawing/2014/main" val="2880018022"/>
                  </a:ext>
                </a:extLst>
              </a:tr>
              <a:tr h="286057">
                <a:tc vMerge="1">
                  <a:txBody>
                    <a:bodyPr/>
                    <a:lstStyle/>
                    <a:p>
                      <a:endParaRPr lang="tr-TR"/>
                    </a:p>
                  </a:txBody>
                  <a:tcPr/>
                </a:tc>
                <a:tc>
                  <a:txBody>
                    <a:bodyPr/>
                    <a:lstStyle/>
                    <a:p>
                      <a:pPr>
                        <a:lnSpc>
                          <a:spcPct val="107000"/>
                        </a:lnSpc>
                        <a:spcAft>
                          <a:spcPts val="0"/>
                        </a:spcAft>
                      </a:pPr>
                      <a:r>
                        <a:rPr lang="tr-TR" sz="700">
                          <a:effectLst/>
                        </a:rPr>
                        <a:t>Öğrencinin ders sırasında mola vermesine imkân sağlanması</a:t>
                      </a:r>
                      <a:endParaRPr lang="tr-TR" sz="700">
                        <a:effectLst/>
                        <a:latin typeface="Calibri" panose="020F0502020204030204" pitchFamily="34" charset="0"/>
                        <a:ea typeface="Calibri" panose="020F0502020204030204" pitchFamily="34" charset="0"/>
                        <a:cs typeface="Times New Roman" panose="02020603050405020304" pitchFamily="18" charset="0"/>
                      </a:endParaRPr>
                    </a:p>
                  </a:txBody>
                  <a:tcPr marL="43777" marR="43777" marT="0" marB="0"/>
                </a:tc>
                <a:tc>
                  <a:txBody>
                    <a:bodyPr/>
                    <a:lstStyle/>
                    <a:p>
                      <a:pPr algn="ctr">
                        <a:lnSpc>
                          <a:spcPct val="107000"/>
                        </a:lnSpc>
                        <a:spcAft>
                          <a:spcPts val="0"/>
                        </a:spcAft>
                      </a:pPr>
                      <a:r>
                        <a:rPr lang="tr-TR" sz="700">
                          <a:effectLst/>
                        </a:rPr>
                        <a:t>(   )</a:t>
                      </a:r>
                      <a:endParaRPr lang="tr-TR" sz="700">
                        <a:effectLst/>
                        <a:latin typeface="Calibri" panose="020F0502020204030204" pitchFamily="34" charset="0"/>
                        <a:ea typeface="Calibri" panose="020F0502020204030204" pitchFamily="34" charset="0"/>
                        <a:cs typeface="Times New Roman" panose="02020603050405020304" pitchFamily="18" charset="0"/>
                      </a:endParaRPr>
                    </a:p>
                  </a:txBody>
                  <a:tcPr marL="43777" marR="43777" marT="0" marB="0"/>
                </a:tc>
                <a:extLst>
                  <a:ext uri="{0D108BD9-81ED-4DB2-BD59-A6C34878D82A}">
                    <a16:rowId xmlns:a16="http://schemas.microsoft.com/office/drawing/2014/main" val="2889649850"/>
                  </a:ext>
                </a:extLst>
              </a:tr>
              <a:tr h="286057">
                <a:tc vMerge="1">
                  <a:txBody>
                    <a:bodyPr/>
                    <a:lstStyle/>
                    <a:p>
                      <a:endParaRPr lang="tr-TR"/>
                    </a:p>
                  </a:txBody>
                  <a:tcPr/>
                </a:tc>
                <a:tc>
                  <a:txBody>
                    <a:bodyPr/>
                    <a:lstStyle/>
                    <a:p>
                      <a:pPr>
                        <a:lnSpc>
                          <a:spcPct val="107000"/>
                        </a:lnSpc>
                        <a:spcAft>
                          <a:spcPts val="0"/>
                        </a:spcAft>
                      </a:pPr>
                      <a:r>
                        <a:rPr lang="tr-TR" sz="700">
                          <a:effectLst/>
                        </a:rPr>
                        <a:t>Ders sırasında dizüstü bilgisayar kullanmaya izin verilmesi</a:t>
                      </a:r>
                      <a:endParaRPr lang="tr-TR" sz="700">
                        <a:effectLst/>
                        <a:latin typeface="Calibri" panose="020F0502020204030204" pitchFamily="34" charset="0"/>
                        <a:ea typeface="Calibri" panose="020F0502020204030204" pitchFamily="34" charset="0"/>
                        <a:cs typeface="Times New Roman" panose="02020603050405020304" pitchFamily="18" charset="0"/>
                      </a:endParaRPr>
                    </a:p>
                  </a:txBody>
                  <a:tcPr marL="43777" marR="43777" marT="0" marB="0"/>
                </a:tc>
                <a:tc>
                  <a:txBody>
                    <a:bodyPr/>
                    <a:lstStyle/>
                    <a:p>
                      <a:pPr algn="ctr">
                        <a:lnSpc>
                          <a:spcPct val="107000"/>
                        </a:lnSpc>
                        <a:spcAft>
                          <a:spcPts val="0"/>
                        </a:spcAft>
                      </a:pPr>
                      <a:r>
                        <a:rPr lang="tr-TR" sz="700">
                          <a:effectLst/>
                        </a:rPr>
                        <a:t>(   )</a:t>
                      </a:r>
                      <a:endParaRPr lang="tr-TR" sz="700">
                        <a:effectLst/>
                        <a:latin typeface="Calibri" panose="020F0502020204030204" pitchFamily="34" charset="0"/>
                        <a:ea typeface="Calibri" panose="020F0502020204030204" pitchFamily="34" charset="0"/>
                        <a:cs typeface="Times New Roman" panose="02020603050405020304" pitchFamily="18" charset="0"/>
                      </a:endParaRPr>
                    </a:p>
                  </a:txBody>
                  <a:tcPr marL="43777" marR="43777" marT="0" marB="0"/>
                </a:tc>
                <a:extLst>
                  <a:ext uri="{0D108BD9-81ED-4DB2-BD59-A6C34878D82A}">
                    <a16:rowId xmlns:a16="http://schemas.microsoft.com/office/drawing/2014/main" val="2296114797"/>
                  </a:ext>
                </a:extLst>
              </a:tr>
              <a:tr h="143029">
                <a:tc vMerge="1">
                  <a:txBody>
                    <a:bodyPr/>
                    <a:lstStyle/>
                    <a:p>
                      <a:endParaRPr lang="tr-TR"/>
                    </a:p>
                  </a:txBody>
                  <a:tcPr/>
                </a:tc>
                <a:tc>
                  <a:txBody>
                    <a:bodyPr/>
                    <a:lstStyle/>
                    <a:p>
                      <a:pPr>
                        <a:lnSpc>
                          <a:spcPct val="107000"/>
                        </a:lnSpc>
                        <a:spcAft>
                          <a:spcPts val="0"/>
                        </a:spcAft>
                      </a:pPr>
                      <a:r>
                        <a:rPr lang="tr-TR" sz="700">
                          <a:effectLst/>
                        </a:rPr>
                        <a:t>Yüksekliği ayarlanabilen masa/sandalye</a:t>
                      </a:r>
                      <a:endParaRPr lang="tr-TR" sz="700">
                        <a:effectLst/>
                        <a:latin typeface="Calibri" panose="020F0502020204030204" pitchFamily="34" charset="0"/>
                        <a:ea typeface="Calibri" panose="020F0502020204030204" pitchFamily="34" charset="0"/>
                        <a:cs typeface="Times New Roman" panose="02020603050405020304" pitchFamily="18" charset="0"/>
                      </a:endParaRPr>
                    </a:p>
                  </a:txBody>
                  <a:tcPr marL="43777" marR="43777" marT="0" marB="0"/>
                </a:tc>
                <a:tc>
                  <a:txBody>
                    <a:bodyPr/>
                    <a:lstStyle/>
                    <a:p>
                      <a:pPr algn="ctr">
                        <a:lnSpc>
                          <a:spcPct val="107000"/>
                        </a:lnSpc>
                        <a:spcAft>
                          <a:spcPts val="0"/>
                        </a:spcAft>
                      </a:pPr>
                      <a:r>
                        <a:rPr lang="tr-TR" sz="700">
                          <a:effectLst/>
                        </a:rPr>
                        <a:t>(   )</a:t>
                      </a:r>
                      <a:endParaRPr lang="tr-TR" sz="700">
                        <a:effectLst/>
                        <a:latin typeface="Calibri" panose="020F0502020204030204" pitchFamily="34" charset="0"/>
                        <a:ea typeface="Calibri" panose="020F0502020204030204" pitchFamily="34" charset="0"/>
                        <a:cs typeface="Times New Roman" panose="02020603050405020304" pitchFamily="18" charset="0"/>
                      </a:endParaRPr>
                    </a:p>
                  </a:txBody>
                  <a:tcPr marL="43777" marR="43777" marT="0" marB="0"/>
                </a:tc>
                <a:extLst>
                  <a:ext uri="{0D108BD9-81ED-4DB2-BD59-A6C34878D82A}">
                    <a16:rowId xmlns:a16="http://schemas.microsoft.com/office/drawing/2014/main" val="2138480799"/>
                  </a:ext>
                </a:extLst>
              </a:tr>
              <a:tr h="143029">
                <a:tc vMerge="1">
                  <a:txBody>
                    <a:bodyPr/>
                    <a:lstStyle/>
                    <a:p>
                      <a:endParaRPr lang="tr-TR"/>
                    </a:p>
                  </a:txBody>
                  <a:tcPr/>
                </a:tc>
                <a:tc>
                  <a:txBody>
                    <a:bodyPr/>
                    <a:lstStyle/>
                    <a:p>
                      <a:pPr>
                        <a:lnSpc>
                          <a:spcPct val="107000"/>
                        </a:lnSpc>
                        <a:spcAft>
                          <a:spcPts val="0"/>
                        </a:spcAft>
                      </a:pPr>
                      <a:r>
                        <a:rPr lang="tr-TR" sz="700">
                          <a:effectLst/>
                        </a:rPr>
                        <a:t>Sınıf içi çalışmalarda/etkinliklerde ek süre</a:t>
                      </a:r>
                      <a:endParaRPr lang="tr-TR" sz="700">
                        <a:effectLst/>
                        <a:latin typeface="Calibri" panose="020F0502020204030204" pitchFamily="34" charset="0"/>
                        <a:ea typeface="Calibri" panose="020F0502020204030204" pitchFamily="34" charset="0"/>
                        <a:cs typeface="Times New Roman" panose="02020603050405020304" pitchFamily="18" charset="0"/>
                      </a:endParaRPr>
                    </a:p>
                  </a:txBody>
                  <a:tcPr marL="43777" marR="43777" marT="0" marB="0"/>
                </a:tc>
                <a:tc>
                  <a:txBody>
                    <a:bodyPr/>
                    <a:lstStyle/>
                    <a:p>
                      <a:pPr algn="ctr">
                        <a:lnSpc>
                          <a:spcPct val="107000"/>
                        </a:lnSpc>
                        <a:spcAft>
                          <a:spcPts val="0"/>
                        </a:spcAft>
                      </a:pPr>
                      <a:r>
                        <a:rPr lang="tr-TR" sz="700">
                          <a:effectLst/>
                        </a:rPr>
                        <a:t>(   )</a:t>
                      </a:r>
                      <a:endParaRPr lang="tr-TR" sz="700">
                        <a:effectLst/>
                        <a:latin typeface="Calibri" panose="020F0502020204030204" pitchFamily="34" charset="0"/>
                        <a:ea typeface="Calibri" panose="020F0502020204030204" pitchFamily="34" charset="0"/>
                        <a:cs typeface="Times New Roman" panose="02020603050405020304" pitchFamily="18" charset="0"/>
                      </a:endParaRPr>
                    </a:p>
                  </a:txBody>
                  <a:tcPr marL="43777" marR="43777" marT="0" marB="0"/>
                </a:tc>
                <a:extLst>
                  <a:ext uri="{0D108BD9-81ED-4DB2-BD59-A6C34878D82A}">
                    <a16:rowId xmlns:a16="http://schemas.microsoft.com/office/drawing/2014/main" val="36060099"/>
                  </a:ext>
                </a:extLst>
              </a:tr>
              <a:tr h="143029">
                <a:tc vMerge="1">
                  <a:txBody>
                    <a:bodyPr/>
                    <a:lstStyle/>
                    <a:p>
                      <a:endParaRPr lang="tr-TR"/>
                    </a:p>
                  </a:txBody>
                  <a:tcPr/>
                </a:tc>
                <a:tc>
                  <a:txBody>
                    <a:bodyPr/>
                    <a:lstStyle/>
                    <a:p>
                      <a:pPr>
                        <a:lnSpc>
                          <a:spcPct val="107000"/>
                        </a:lnSpc>
                        <a:spcAft>
                          <a:spcPts val="0"/>
                        </a:spcAft>
                      </a:pPr>
                      <a:r>
                        <a:rPr lang="tr-TR" sz="700">
                          <a:effectLst/>
                        </a:rPr>
                        <a:t>Ders materyallerinin erişiminin sağlanması</a:t>
                      </a:r>
                      <a:endParaRPr lang="tr-TR" sz="700">
                        <a:effectLst/>
                        <a:latin typeface="Calibri" panose="020F0502020204030204" pitchFamily="34" charset="0"/>
                        <a:ea typeface="Calibri" panose="020F0502020204030204" pitchFamily="34" charset="0"/>
                        <a:cs typeface="Times New Roman" panose="02020603050405020304" pitchFamily="18" charset="0"/>
                      </a:endParaRPr>
                    </a:p>
                  </a:txBody>
                  <a:tcPr marL="43777" marR="43777" marT="0" marB="0"/>
                </a:tc>
                <a:tc>
                  <a:txBody>
                    <a:bodyPr/>
                    <a:lstStyle/>
                    <a:p>
                      <a:pPr algn="ctr">
                        <a:lnSpc>
                          <a:spcPct val="107000"/>
                        </a:lnSpc>
                        <a:spcAft>
                          <a:spcPts val="0"/>
                        </a:spcAft>
                      </a:pPr>
                      <a:r>
                        <a:rPr lang="tr-TR" sz="700">
                          <a:effectLst/>
                        </a:rPr>
                        <a:t>(   )</a:t>
                      </a:r>
                      <a:endParaRPr lang="tr-TR" sz="700">
                        <a:effectLst/>
                        <a:latin typeface="Calibri" panose="020F0502020204030204" pitchFamily="34" charset="0"/>
                        <a:ea typeface="Calibri" panose="020F0502020204030204" pitchFamily="34" charset="0"/>
                        <a:cs typeface="Times New Roman" panose="02020603050405020304" pitchFamily="18" charset="0"/>
                      </a:endParaRPr>
                    </a:p>
                  </a:txBody>
                  <a:tcPr marL="43777" marR="43777" marT="0" marB="0"/>
                </a:tc>
                <a:extLst>
                  <a:ext uri="{0D108BD9-81ED-4DB2-BD59-A6C34878D82A}">
                    <a16:rowId xmlns:a16="http://schemas.microsoft.com/office/drawing/2014/main" val="2631717696"/>
                  </a:ext>
                </a:extLst>
              </a:tr>
              <a:tr h="143029">
                <a:tc vMerge="1">
                  <a:txBody>
                    <a:bodyPr/>
                    <a:lstStyle/>
                    <a:p>
                      <a:endParaRPr lang="tr-TR"/>
                    </a:p>
                  </a:txBody>
                  <a:tcPr/>
                </a:tc>
                <a:tc>
                  <a:txBody>
                    <a:bodyPr/>
                    <a:lstStyle/>
                    <a:p>
                      <a:pPr>
                        <a:lnSpc>
                          <a:spcPct val="107000"/>
                        </a:lnSpc>
                        <a:spcAft>
                          <a:spcPts val="0"/>
                        </a:spcAft>
                      </a:pPr>
                      <a:r>
                        <a:rPr lang="tr-TR" sz="700">
                          <a:effectLst/>
                        </a:rPr>
                        <a:t>Ders Kitaplarının PDF Hali</a:t>
                      </a:r>
                      <a:endParaRPr lang="tr-TR" sz="700">
                        <a:effectLst/>
                        <a:latin typeface="Calibri" panose="020F0502020204030204" pitchFamily="34" charset="0"/>
                        <a:ea typeface="Calibri" panose="020F0502020204030204" pitchFamily="34" charset="0"/>
                        <a:cs typeface="Times New Roman" panose="02020603050405020304" pitchFamily="18" charset="0"/>
                      </a:endParaRPr>
                    </a:p>
                  </a:txBody>
                  <a:tcPr marL="43777" marR="43777" marT="0" marB="0"/>
                </a:tc>
                <a:tc>
                  <a:txBody>
                    <a:bodyPr/>
                    <a:lstStyle/>
                    <a:p>
                      <a:pPr algn="ctr">
                        <a:lnSpc>
                          <a:spcPct val="107000"/>
                        </a:lnSpc>
                        <a:spcAft>
                          <a:spcPts val="0"/>
                        </a:spcAft>
                      </a:pPr>
                      <a:r>
                        <a:rPr lang="tr-TR" sz="700">
                          <a:effectLst/>
                        </a:rPr>
                        <a:t>(   )</a:t>
                      </a:r>
                      <a:endParaRPr lang="tr-TR" sz="700">
                        <a:effectLst/>
                        <a:latin typeface="Calibri" panose="020F0502020204030204" pitchFamily="34" charset="0"/>
                        <a:ea typeface="Calibri" panose="020F0502020204030204" pitchFamily="34" charset="0"/>
                        <a:cs typeface="Times New Roman" panose="02020603050405020304" pitchFamily="18" charset="0"/>
                      </a:endParaRPr>
                    </a:p>
                  </a:txBody>
                  <a:tcPr marL="43777" marR="43777" marT="0" marB="0"/>
                </a:tc>
                <a:extLst>
                  <a:ext uri="{0D108BD9-81ED-4DB2-BD59-A6C34878D82A}">
                    <a16:rowId xmlns:a16="http://schemas.microsoft.com/office/drawing/2014/main" val="1569727118"/>
                  </a:ext>
                </a:extLst>
              </a:tr>
              <a:tr h="286057">
                <a:tc vMerge="1">
                  <a:txBody>
                    <a:bodyPr/>
                    <a:lstStyle/>
                    <a:p>
                      <a:endParaRPr lang="tr-TR"/>
                    </a:p>
                  </a:txBody>
                  <a:tcPr/>
                </a:tc>
                <a:tc>
                  <a:txBody>
                    <a:bodyPr/>
                    <a:lstStyle/>
                    <a:p>
                      <a:pPr>
                        <a:lnSpc>
                          <a:spcPct val="107000"/>
                        </a:lnSpc>
                        <a:spcAft>
                          <a:spcPts val="0"/>
                        </a:spcAft>
                      </a:pPr>
                      <a:r>
                        <a:rPr lang="tr-TR" sz="700">
                          <a:effectLst/>
                        </a:rPr>
                        <a:t>Büyük puntolu ders materyallerinin sunulması</a:t>
                      </a:r>
                      <a:endParaRPr lang="tr-TR" sz="700">
                        <a:effectLst/>
                        <a:latin typeface="Calibri" panose="020F0502020204030204" pitchFamily="34" charset="0"/>
                        <a:ea typeface="Calibri" panose="020F0502020204030204" pitchFamily="34" charset="0"/>
                        <a:cs typeface="Times New Roman" panose="02020603050405020304" pitchFamily="18" charset="0"/>
                      </a:endParaRPr>
                    </a:p>
                  </a:txBody>
                  <a:tcPr marL="43777" marR="43777" marT="0" marB="0"/>
                </a:tc>
                <a:tc>
                  <a:txBody>
                    <a:bodyPr/>
                    <a:lstStyle/>
                    <a:p>
                      <a:pPr algn="ctr">
                        <a:lnSpc>
                          <a:spcPct val="107000"/>
                        </a:lnSpc>
                        <a:spcAft>
                          <a:spcPts val="0"/>
                        </a:spcAft>
                      </a:pPr>
                      <a:r>
                        <a:rPr lang="tr-TR" sz="700">
                          <a:effectLst/>
                        </a:rPr>
                        <a:t>(   )</a:t>
                      </a:r>
                      <a:endParaRPr lang="tr-TR" sz="700">
                        <a:effectLst/>
                        <a:latin typeface="Calibri" panose="020F0502020204030204" pitchFamily="34" charset="0"/>
                        <a:ea typeface="Calibri" panose="020F0502020204030204" pitchFamily="34" charset="0"/>
                        <a:cs typeface="Times New Roman" panose="02020603050405020304" pitchFamily="18" charset="0"/>
                      </a:endParaRPr>
                    </a:p>
                  </a:txBody>
                  <a:tcPr marL="43777" marR="43777" marT="0" marB="0"/>
                </a:tc>
                <a:extLst>
                  <a:ext uri="{0D108BD9-81ED-4DB2-BD59-A6C34878D82A}">
                    <a16:rowId xmlns:a16="http://schemas.microsoft.com/office/drawing/2014/main" val="1122712154"/>
                  </a:ext>
                </a:extLst>
              </a:tr>
              <a:tr h="429087">
                <a:tc vMerge="1">
                  <a:txBody>
                    <a:bodyPr/>
                    <a:lstStyle/>
                    <a:p>
                      <a:endParaRPr lang="tr-TR"/>
                    </a:p>
                  </a:txBody>
                  <a:tcPr/>
                </a:tc>
                <a:tc>
                  <a:txBody>
                    <a:bodyPr/>
                    <a:lstStyle/>
                    <a:p>
                      <a:pPr>
                        <a:lnSpc>
                          <a:spcPct val="107000"/>
                        </a:lnSpc>
                        <a:spcAft>
                          <a:spcPts val="0"/>
                        </a:spcAft>
                      </a:pPr>
                      <a:r>
                        <a:rPr lang="tr-TR" sz="700">
                          <a:effectLst/>
                        </a:rPr>
                        <a:t>Derslerde yardımcı partner desteğinin sağlanması (Aynı sınıfta eğitim gören gönüllü öğrenci/öğrenciler)</a:t>
                      </a:r>
                      <a:endParaRPr lang="tr-TR" sz="700">
                        <a:effectLst/>
                        <a:latin typeface="Calibri" panose="020F0502020204030204" pitchFamily="34" charset="0"/>
                        <a:ea typeface="Calibri" panose="020F0502020204030204" pitchFamily="34" charset="0"/>
                        <a:cs typeface="Times New Roman" panose="02020603050405020304" pitchFamily="18" charset="0"/>
                      </a:endParaRPr>
                    </a:p>
                  </a:txBody>
                  <a:tcPr marL="43777" marR="43777" marT="0" marB="0"/>
                </a:tc>
                <a:tc>
                  <a:txBody>
                    <a:bodyPr/>
                    <a:lstStyle/>
                    <a:p>
                      <a:pPr algn="ctr">
                        <a:lnSpc>
                          <a:spcPct val="107000"/>
                        </a:lnSpc>
                        <a:spcAft>
                          <a:spcPts val="0"/>
                        </a:spcAft>
                      </a:pPr>
                      <a:r>
                        <a:rPr lang="tr-TR" sz="700">
                          <a:effectLst/>
                        </a:rPr>
                        <a:t>(   )</a:t>
                      </a:r>
                      <a:endParaRPr lang="tr-TR" sz="700">
                        <a:effectLst/>
                        <a:latin typeface="Calibri" panose="020F0502020204030204" pitchFamily="34" charset="0"/>
                        <a:ea typeface="Calibri" panose="020F0502020204030204" pitchFamily="34" charset="0"/>
                        <a:cs typeface="Times New Roman" panose="02020603050405020304" pitchFamily="18" charset="0"/>
                      </a:endParaRPr>
                    </a:p>
                  </a:txBody>
                  <a:tcPr marL="43777" marR="43777" marT="0" marB="0"/>
                </a:tc>
                <a:extLst>
                  <a:ext uri="{0D108BD9-81ED-4DB2-BD59-A6C34878D82A}">
                    <a16:rowId xmlns:a16="http://schemas.microsoft.com/office/drawing/2014/main" val="3780638710"/>
                  </a:ext>
                </a:extLst>
              </a:tr>
              <a:tr h="143029">
                <a:tc vMerge="1">
                  <a:txBody>
                    <a:bodyPr/>
                    <a:lstStyle/>
                    <a:p>
                      <a:endParaRPr lang="tr-TR"/>
                    </a:p>
                  </a:txBody>
                  <a:tcPr/>
                </a:tc>
                <a:tc>
                  <a:txBody>
                    <a:bodyPr/>
                    <a:lstStyle/>
                    <a:p>
                      <a:pPr>
                        <a:lnSpc>
                          <a:spcPct val="107000"/>
                        </a:lnSpc>
                        <a:spcAft>
                          <a:spcPts val="0"/>
                        </a:spcAft>
                      </a:pPr>
                      <a:r>
                        <a:rPr lang="tr-TR" sz="700">
                          <a:effectLst/>
                        </a:rPr>
                        <a:t>Kısmi Zamanlı Öğrenci Desteği</a:t>
                      </a:r>
                      <a:endParaRPr lang="tr-TR" sz="700">
                        <a:effectLst/>
                        <a:latin typeface="Calibri" panose="020F0502020204030204" pitchFamily="34" charset="0"/>
                        <a:ea typeface="Calibri" panose="020F0502020204030204" pitchFamily="34" charset="0"/>
                        <a:cs typeface="Times New Roman" panose="02020603050405020304" pitchFamily="18" charset="0"/>
                      </a:endParaRPr>
                    </a:p>
                  </a:txBody>
                  <a:tcPr marL="43777" marR="43777" marT="0" marB="0"/>
                </a:tc>
                <a:tc>
                  <a:txBody>
                    <a:bodyPr/>
                    <a:lstStyle/>
                    <a:p>
                      <a:pPr algn="ctr">
                        <a:lnSpc>
                          <a:spcPct val="107000"/>
                        </a:lnSpc>
                        <a:spcAft>
                          <a:spcPts val="0"/>
                        </a:spcAft>
                      </a:pPr>
                      <a:r>
                        <a:rPr lang="tr-TR" sz="700">
                          <a:effectLst/>
                        </a:rPr>
                        <a:t>(   )</a:t>
                      </a:r>
                      <a:endParaRPr lang="tr-TR" sz="700">
                        <a:effectLst/>
                        <a:latin typeface="Calibri" panose="020F0502020204030204" pitchFamily="34" charset="0"/>
                        <a:ea typeface="Calibri" panose="020F0502020204030204" pitchFamily="34" charset="0"/>
                        <a:cs typeface="Times New Roman" panose="02020603050405020304" pitchFamily="18" charset="0"/>
                      </a:endParaRPr>
                    </a:p>
                  </a:txBody>
                  <a:tcPr marL="43777" marR="43777" marT="0" marB="0"/>
                </a:tc>
                <a:extLst>
                  <a:ext uri="{0D108BD9-81ED-4DB2-BD59-A6C34878D82A}">
                    <a16:rowId xmlns:a16="http://schemas.microsoft.com/office/drawing/2014/main" val="89350366"/>
                  </a:ext>
                </a:extLst>
              </a:tr>
              <a:tr h="143029">
                <a:tc vMerge="1">
                  <a:txBody>
                    <a:bodyPr/>
                    <a:lstStyle/>
                    <a:p>
                      <a:endParaRPr lang="tr-TR"/>
                    </a:p>
                  </a:txBody>
                  <a:tcPr/>
                </a:tc>
                <a:tc>
                  <a:txBody>
                    <a:bodyPr/>
                    <a:lstStyle/>
                    <a:p>
                      <a:pPr>
                        <a:lnSpc>
                          <a:spcPct val="107000"/>
                        </a:lnSpc>
                        <a:spcAft>
                          <a:spcPts val="0"/>
                        </a:spcAft>
                      </a:pPr>
                      <a:r>
                        <a:rPr lang="tr-TR" sz="700">
                          <a:effectLst/>
                        </a:rPr>
                        <a:t>İşaret Dili Tercümanı Desteği</a:t>
                      </a:r>
                      <a:endParaRPr lang="tr-TR" sz="700">
                        <a:effectLst/>
                        <a:latin typeface="Calibri" panose="020F0502020204030204" pitchFamily="34" charset="0"/>
                        <a:ea typeface="Calibri" panose="020F0502020204030204" pitchFamily="34" charset="0"/>
                        <a:cs typeface="Times New Roman" panose="02020603050405020304" pitchFamily="18" charset="0"/>
                      </a:endParaRPr>
                    </a:p>
                  </a:txBody>
                  <a:tcPr marL="43777" marR="43777" marT="0" marB="0"/>
                </a:tc>
                <a:tc>
                  <a:txBody>
                    <a:bodyPr/>
                    <a:lstStyle/>
                    <a:p>
                      <a:pPr algn="ctr">
                        <a:lnSpc>
                          <a:spcPct val="107000"/>
                        </a:lnSpc>
                        <a:spcAft>
                          <a:spcPts val="0"/>
                        </a:spcAft>
                      </a:pPr>
                      <a:r>
                        <a:rPr lang="tr-TR" sz="700">
                          <a:effectLst/>
                        </a:rPr>
                        <a:t>(   )</a:t>
                      </a:r>
                      <a:endParaRPr lang="tr-TR" sz="700">
                        <a:effectLst/>
                        <a:latin typeface="Calibri" panose="020F0502020204030204" pitchFamily="34" charset="0"/>
                        <a:ea typeface="Calibri" panose="020F0502020204030204" pitchFamily="34" charset="0"/>
                        <a:cs typeface="Times New Roman" panose="02020603050405020304" pitchFamily="18" charset="0"/>
                      </a:endParaRPr>
                    </a:p>
                  </a:txBody>
                  <a:tcPr marL="43777" marR="43777" marT="0" marB="0"/>
                </a:tc>
                <a:extLst>
                  <a:ext uri="{0D108BD9-81ED-4DB2-BD59-A6C34878D82A}">
                    <a16:rowId xmlns:a16="http://schemas.microsoft.com/office/drawing/2014/main" val="929320447"/>
                  </a:ext>
                </a:extLst>
              </a:tr>
              <a:tr h="143029">
                <a:tc vMerge="1">
                  <a:txBody>
                    <a:bodyPr/>
                    <a:lstStyle/>
                    <a:p>
                      <a:endParaRPr lang="tr-TR"/>
                    </a:p>
                  </a:txBody>
                  <a:tcPr/>
                </a:tc>
                <a:tc>
                  <a:txBody>
                    <a:bodyPr/>
                    <a:lstStyle/>
                    <a:p>
                      <a:pPr>
                        <a:lnSpc>
                          <a:spcPct val="107000"/>
                        </a:lnSpc>
                        <a:spcAft>
                          <a:spcPts val="0"/>
                        </a:spcAft>
                      </a:pPr>
                      <a:r>
                        <a:rPr lang="tr-TR" sz="700">
                          <a:effectLst/>
                        </a:rPr>
                        <a:t>Sınıfta İndiksiyon Döngü Sistemi</a:t>
                      </a:r>
                      <a:endParaRPr lang="tr-TR" sz="700">
                        <a:effectLst/>
                        <a:latin typeface="Calibri" panose="020F0502020204030204" pitchFamily="34" charset="0"/>
                        <a:ea typeface="Calibri" panose="020F0502020204030204" pitchFamily="34" charset="0"/>
                        <a:cs typeface="Times New Roman" panose="02020603050405020304" pitchFamily="18" charset="0"/>
                      </a:endParaRPr>
                    </a:p>
                  </a:txBody>
                  <a:tcPr marL="43777" marR="43777" marT="0" marB="0"/>
                </a:tc>
                <a:tc>
                  <a:txBody>
                    <a:bodyPr/>
                    <a:lstStyle/>
                    <a:p>
                      <a:pPr algn="ctr">
                        <a:lnSpc>
                          <a:spcPct val="107000"/>
                        </a:lnSpc>
                        <a:spcAft>
                          <a:spcPts val="0"/>
                        </a:spcAft>
                      </a:pPr>
                      <a:r>
                        <a:rPr lang="tr-TR" sz="700">
                          <a:effectLst/>
                        </a:rPr>
                        <a:t>(   )</a:t>
                      </a:r>
                      <a:endParaRPr lang="tr-TR" sz="700">
                        <a:effectLst/>
                        <a:latin typeface="Calibri" panose="020F0502020204030204" pitchFamily="34" charset="0"/>
                        <a:ea typeface="Calibri" panose="020F0502020204030204" pitchFamily="34" charset="0"/>
                        <a:cs typeface="Times New Roman" panose="02020603050405020304" pitchFamily="18" charset="0"/>
                      </a:endParaRPr>
                    </a:p>
                  </a:txBody>
                  <a:tcPr marL="43777" marR="43777" marT="0" marB="0"/>
                </a:tc>
                <a:extLst>
                  <a:ext uri="{0D108BD9-81ED-4DB2-BD59-A6C34878D82A}">
                    <a16:rowId xmlns:a16="http://schemas.microsoft.com/office/drawing/2014/main" val="859183957"/>
                  </a:ext>
                </a:extLst>
              </a:tr>
              <a:tr h="143029">
                <a:tc vMerge="1">
                  <a:txBody>
                    <a:bodyPr/>
                    <a:lstStyle/>
                    <a:p>
                      <a:endParaRPr lang="tr-TR"/>
                    </a:p>
                  </a:txBody>
                  <a:tcPr/>
                </a:tc>
                <a:tc>
                  <a:txBody>
                    <a:bodyPr/>
                    <a:lstStyle/>
                    <a:p>
                      <a:pPr>
                        <a:lnSpc>
                          <a:spcPct val="107000"/>
                        </a:lnSpc>
                        <a:spcAft>
                          <a:spcPts val="0"/>
                        </a:spcAft>
                      </a:pPr>
                      <a:r>
                        <a:rPr lang="tr-TR" sz="700">
                          <a:effectLst/>
                        </a:rPr>
                        <a:t>Diğer</a:t>
                      </a:r>
                      <a:endParaRPr lang="tr-TR" sz="700">
                        <a:effectLst/>
                        <a:latin typeface="Calibri" panose="020F0502020204030204" pitchFamily="34" charset="0"/>
                        <a:ea typeface="Calibri" panose="020F0502020204030204" pitchFamily="34" charset="0"/>
                        <a:cs typeface="Times New Roman" panose="02020603050405020304" pitchFamily="18" charset="0"/>
                      </a:endParaRPr>
                    </a:p>
                  </a:txBody>
                  <a:tcPr marL="43777" marR="43777" marT="0" marB="0"/>
                </a:tc>
                <a:tc>
                  <a:txBody>
                    <a:bodyPr/>
                    <a:lstStyle/>
                    <a:p>
                      <a:pPr algn="ctr">
                        <a:lnSpc>
                          <a:spcPct val="107000"/>
                        </a:lnSpc>
                        <a:spcAft>
                          <a:spcPts val="0"/>
                        </a:spcAft>
                      </a:pPr>
                      <a:r>
                        <a:rPr lang="tr-TR" sz="700">
                          <a:effectLst/>
                        </a:rPr>
                        <a:t>(   )</a:t>
                      </a:r>
                      <a:endParaRPr lang="tr-TR" sz="700">
                        <a:effectLst/>
                        <a:latin typeface="Calibri" panose="020F0502020204030204" pitchFamily="34" charset="0"/>
                        <a:ea typeface="Calibri" panose="020F0502020204030204" pitchFamily="34" charset="0"/>
                        <a:cs typeface="Times New Roman" panose="02020603050405020304" pitchFamily="18" charset="0"/>
                      </a:endParaRPr>
                    </a:p>
                  </a:txBody>
                  <a:tcPr marL="43777" marR="43777" marT="0" marB="0"/>
                </a:tc>
                <a:extLst>
                  <a:ext uri="{0D108BD9-81ED-4DB2-BD59-A6C34878D82A}">
                    <a16:rowId xmlns:a16="http://schemas.microsoft.com/office/drawing/2014/main" val="3479738746"/>
                  </a:ext>
                </a:extLst>
              </a:tr>
              <a:tr h="286057">
                <a:tc rowSpan="10">
                  <a:txBody>
                    <a:bodyPr/>
                    <a:lstStyle/>
                    <a:p>
                      <a:pPr>
                        <a:lnSpc>
                          <a:spcPct val="107000"/>
                        </a:lnSpc>
                        <a:spcAft>
                          <a:spcPts val="0"/>
                        </a:spcAft>
                      </a:pPr>
                      <a:r>
                        <a:rPr lang="tr-TR" sz="700" dirty="0">
                          <a:effectLst/>
                        </a:rPr>
                        <a:t> </a:t>
                      </a:r>
                    </a:p>
                    <a:p>
                      <a:pPr>
                        <a:lnSpc>
                          <a:spcPct val="107000"/>
                        </a:lnSpc>
                        <a:spcAft>
                          <a:spcPts val="0"/>
                        </a:spcAft>
                      </a:pPr>
                      <a:r>
                        <a:rPr lang="tr-TR" sz="700" dirty="0">
                          <a:effectLst/>
                        </a:rPr>
                        <a:t>Sınav Uyarlamaları</a:t>
                      </a:r>
                      <a:endParaRPr lang="tr-TR"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3777" marR="43777" marT="0" marB="0"/>
                </a:tc>
                <a:tc>
                  <a:txBody>
                    <a:bodyPr/>
                    <a:lstStyle/>
                    <a:p>
                      <a:pPr>
                        <a:lnSpc>
                          <a:spcPct val="107000"/>
                        </a:lnSpc>
                        <a:spcAft>
                          <a:spcPts val="0"/>
                        </a:spcAft>
                      </a:pPr>
                      <a:r>
                        <a:rPr lang="tr-TR" sz="700">
                          <a:effectLst/>
                        </a:rPr>
                        <a:t>Sınav için yazıcı/okuyucu desteğinin sağlanması</a:t>
                      </a:r>
                      <a:endParaRPr lang="tr-TR" sz="700">
                        <a:effectLst/>
                        <a:latin typeface="Calibri" panose="020F0502020204030204" pitchFamily="34" charset="0"/>
                        <a:ea typeface="Calibri" panose="020F0502020204030204" pitchFamily="34" charset="0"/>
                        <a:cs typeface="Times New Roman" panose="02020603050405020304" pitchFamily="18" charset="0"/>
                      </a:endParaRPr>
                    </a:p>
                  </a:txBody>
                  <a:tcPr marL="43777" marR="43777" marT="0" marB="0"/>
                </a:tc>
                <a:tc>
                  <a:txBody>
                    <a:bodyPr/>
                    <a:lstStyle/>
                    <a:p>
                      <a:pPr algn="ctr">
                        <a:lnSpc>
                          <a:spcPct val="107000"/>
                        </a:lnSpc>
                        <a:spcAft>
                          <a:spcPts val="0"/>
                        </a:spcAft>
                      </a:pPr>
                      <a:r>
                        <a:rPr lang="tr-TR" sz="700">
                          <a:effectLst/>
                        </a:rPr>
                        <a:t>(   )</a:t>
                      </a:r>
                      <a:endParaRPr lang="tr-TR" sz="700">
                        <a:effectLst/>
                        <a:latin typeface="Calibri" panose="020F0502020204030204" pitchFamily="34" charset="0"/>
                        <a:ea typeface="Calibri" panose="020F0502020204030204" pitchFamily="34" charset="0"/>
                        <a:cs typeface="Times New Roman" panose="02020603050405020304" pitchFamily="18" charset="0"/>
                      </a:endParaRPr>
                    </a:p>
                  </a:txBody>
                  <a:tcPr marL="43777" marR="43777" marT="0" marB="0"/>
                </a:tc>
                <a:extLst>
                  <a:ext uri="{0D108BD9-81ED-4DB2-BD59-A6C34878D82A}">
                    <a16:rowId xmlns:a16="http://schemas.microsoft.com/office/drawing/2014/main" val="3687836710"/>
                  </a:ext>
                </a:extLst>
              </a:tr>
              <a:tr h="143029">
                <a:tc vMerge="1">
                  <a:txBody>
                    <a:bodyPr/>
                    <a:lstStyle/>
                    <a:p>
                      <a:endParaRPr lang="tr-TR"/>
                    </a:p>
                  </a:txBody>
                  <a:tcPr/>
                </a:tc>
                <a:tc>
                  <a:txBody>
                    <a:bodyPr/>
                    <a:lstStyle/>
                    <a:p>
                      <a:pPr>
                        <a:lnSpc>
                          <a:spcPct val="107000"/>
                        </a:lnSpc>
                        <a:spcAft>
                          <a:spcPts val="0"/>
                        </a:spcAft>
                      </a:pPr>
                      <a:r>
                        <a:rPr lang="tr-TR" sz="700">
                          <a:effectLst/>
                        </a:rPr>
                        <a:t>Sınav için ek süre desteğinin sağlanması</a:t>
                      </a:r>
                      <a:endParaRPr lang="tr-TR" sz="700">
                        <a:effectLst/>
                        <a:latin typeface="Calibri" panose="020F0502020204030204" pitchFamily="34" charset="0"/>
                        <a:ea typeface="Calibri" panose="020F0502020204030204" pitchFamily="34" charset="0"/>
                        <a:cs typeface="Times New Roman" panose="02020603050405020304" pitchFamily="18" charset="0"/>
                      </a:endParaRPr>
                    </a:p>
                  </a:txBody>
                  <a:tcPr marL="43777" marR="43777" marT="0" marB="0"/>
                </a:tc>
                <a:tc>
                  <a:txBody>
                    <a:bodyPr/>
                    <a:lstStyle/>
                    <a:p>
                      <a:pPr algn="ctr">
                        <a:lnSpc>
                          <a:spcPct val="107000"/>
                        </a:lnSpc>
                        <a:spcAft>
                          <a:spcPts val="0"/>
                        </a:spcAft>
                      </a:pPr>
                      <a:r>
                        <a:rPr lang="tr-TR" sz="700">
                          <a:effectLst/>
                        </a:rPr>
                        <a:t>(   )</a:t>
                      </a:r>
                      <a:endParaRPr lang="tr-TR" sz="700">
                        <a:effectLst/>
                        <a:latin typeface="Calibri" panose="020F0502020204030204" pitchFamily="34" charset="0"/>
                        <a:ea typeface="Calibri" panose="020F0502020204030204" pitchFamily="34" charset="0"/>
                        <a:cs typeface="Times New Roman" panose="02020603050405020304" pitchFamily="18" charset="0"/>
                      </a:endParaRPr>
                    </a:p>
                  </a:txBody>
                  <a:tcPr marL="43777" marR="43777" marT="0" marB="0"/>
                </a:tc>
                <a:extLst>
                  <a:ext uri="{0D108BD9-81ED-4DB2-BD59-A6C34878D82A}">
                    <a16:rowId xmlns:a16="http://schemas.microsoft.com/office/drawing/2014/main" val="3265464494"/>
                  </a:ext>
                </a:extLst>
              </a:tr>
              <a:tr h="429087">
                <a:tc vMerge="1">
                  <a:txBody>
                    <a:bodyPr/>
                    <a:lstStyle/>
                    <a:p>
                      <a:endParaRPr lang="tr-TR"/>
                    </a:p>
                  </a:txBody>
                  <a:tcPr/>
                </a:tc>
                <a:tc>
                  <a:txBody>
                    <a:bodyPr/>
                    <a:lstStyle/>
                    <a:p>
                      <a:pPr>
                        <a:lnSpc>
                          <a:spcPct val="107000"/>
                        </a:lnSpc>
                        <a:spcAft>
                          <a:spcPts val="0"/>
                        </a:spcAft>
                      </a:pPr>
                      <a:r>
                        <a:rPr lang="tr-TR" sz="700" dirty="0">
                          <a:effectLst/>
                        </a:rPr>
                        <a:t>Dikkati dağıtmayacak şekilde yapılandırılmış ayrı bir ortamda sınav yapılması</a:t>
                      </a:r>
                      <a:endParaRPr lang="tr-TR"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3777" marR="43777" marT="0" marB="0"/>
                </a:tc>
                <a:tc>
                  <a:txBody>
                    <a:bodyPr/>
                    <a:lstStyle/>
                    <a:p>
                      <a:pPr algn="ctr">
                        <a:lnSpc>
                          <a:spcPct val="107000"/>
                        </a:lnSpc>
                        <a:spcAft>
                          <a:spcPts val="0"/>
                        </a:spcAft>
                      </a:pPr>
                      <a:r>
                        <a:rPr lang="tr-TR" sz="700">
                          <a:effectLst/>
                        </a:rPr>
                        <a:t>(   )</a:t>
                      </a:r>
                      <a:endParaRPr lang="tr-TR" sz="700">
                        <a:effectLst/>
                        <a:latin typeface="Calibri" panose="020F0502020204030204" pitchFamily="34" charset="0"/>
                        <a:ea typeface="Calibri" panose="020F0502020204030204" pitchFamily="34" charset="0"/>
                        <a:cs typeface="Times New Roman" panose="02020603050405020304" pitchFamily="18" charset="0"/>
                      </a:endParaRPr>
                    </a:p>
                  </a:txBody>
                  <a:tcPr marL="43777" marR="43777" marT="0" marB="0"/>
                </a:tc>
                <a:extLst>
                  <a:ext uri="{0D108BD9-81ED-4DB2-BD59-A6C34878D82A}">
                    <a16:rowId xmlns:a16="http://schemas.microsoft.com/office/drawing/2014/main" val="440047519"/>
                  </a:ext>
                </a:extLst>
              </a:tr>
              <a:tr h="286057">
                <a:tc vMerge="1">
                  <a:txBody>
                    <a:bodyPr/>
                    <a:lstStyle/>
                    <a:p>
                      <a:endParaRPr lang="tr-TR"/>
                    </a:p>
                  </a:txBody>
                  <a:tcPr/>
                </a:tc>
                <a:tc>
                  <a:txBody>
                    <a:bodyPr/>
                    <a:lstStyle/>
                    <a:p>
                      <a:pPr>
                        <a:lnSpc>
                          <a:spcPct val="107000"/>
                        </a:lnSpc>
                        <a:spcAft>
                          <a:spcPts val="0"/>
                        </a:spcAft>
                      </a:pPr>
                      <a:r>
                        <a:rPr lang="tr-TR" sz="700">
                          <a:effectLst/>
                        </a:rPr>
                        <a:t>Dilbilgisi veya yazım kuralları açısından esneklik</a:t>
                      </a:r>
                      <a:endParaRPr lang="tr-TR" sz="700">
                        <a:effectLst/>
                        <a:latin typeface="Calibri" panose="020F0502020204030204" pitchFamily="34" charset="0"/>
                        <a:ea typeface="Calibri" panose="020F0502020204030204" pitchFamily="34" charset="0"/>
                        <a:cs typeface="Times New Roman" panose="02020603050405020304" pitchFamily="18" charset="0"/>
                      </a:endParaRPr>
                    </a:p>
                  </a:txBody>
                  <a:tcPr marL="43777" marR="43777" marT="0" marB="0"/>
                </a:tc>
                <a:tc>
                  <a:txBody>
                    <a:bodyPr/>
                    <a:lstStyle/>
                    <a:p>
                      <a:pPr algn="ctr">
                        <a:lnSpc>
                          <a:spcPct val="107000"/>
                        </a:lnSpc>
                        <a:spcAft>
                          <a:spcPts val="0"/>
                        </a:spcAft>
                      </a:pPr>
                      <a:r>
                        <a:rPr lang="tr-TR" sz="700">
                          <a:effectLst/>
                        </a:rPr>
                        <a:t>(   )</a:t>
                      </a:r>
                      <a:endParaRPr lang="tr-TR" sz="700">
                        <a:effectLst/>
                        <a:latin typeface="Calibri" panose="020F0502020204030204" pitchFamily="34" charset="0"/>
                        <a:ea typeface="Calibri" panose="020F0502020204030204" pitchFamily="34" charset="0"/>
                        <a:cs typeface="Times New Roman" panose="02020603050405020304" pitchFamily="18" charset="0"/>
                      </a:endParaRPr>
                    </a:p>
                  </a:txBody>
                  <a:tcPr marL="43777" marR="43777" marT="0" marB="0"/>
                </a:tc>
                <a:extLst>
                  <a:ext uri="{0D108BD9-81ED-4DB2-BD59-A6C34878D82A}">
                    <a16:rowId xmlns:a16="http://schemas.microsoft.com/office/drawing/2014/main" val="1438109760"/>
                  </a:ext>
                </a:extLst>
              </a:tr>
              <a:tr h="286057">
                <a:tc vMerge="1">
                  <a:txBody>
                    <a:bodyPr/>
                    <a:lstStyle/>
                    <a:p>
                      <a:endParaRPr lang="tr-TR"/>
                    </a:p>
                  </a:txBody>
                  <a:tcPr/>
                </a:tc>
                <a:tc>
                  <a:txBody>
                    <a:bodyPr/>
                    <a:lstStyle/>
                    <a:p>
                      <a:pPr>
                        <a:lnSpc>
                          <a:spcPct val="107000"/>
                        </a:lnSpc>
                        <a:spcAft>
                          <a:spcPts val="0"/>
                        </a:spcAft>
                      </a:pPr>
                      <a:r>
                        <a:rPr lang="tr-TR" sz="700">
                          <a:effectLst/>
                        </a:rPr>
                        <a:t>Basılı/elektronik sınav kağıtlarında yazı puntosunu büyütme</a:t>
                      </a:r>
                      <a:endParaRPr lang="tr-TR" sz="700">
                        <a:effectLst/>
                        <a:latin typeface="Calibri" panose="020F0502020204030204" pitchFamily="34" charset="0"/>
                        <a:ea typeface="Calibri" panose="020F0502020204030204" pitchFamily="34" charset="0"/>
                        <a:cs typeface="Times New Roman" panose="02020603050405020304" pitchFamily="18" charset="0"/>
                      </a:endParaRPr>
                    </a:p>
                  </a:txBody>
                  <a:tcPr marL="43777" marR="43777" marT="0" marB="0"/>
                </a:tc>
                <a:tc>
                  <a:txBody>
                    <a:bodyPr/>
                    <a:lstStyle/>
                    <a:p>
                      <a:pPr algn="ctr">
                        <a:lnSpc>
                          <a:spcPct val="107000"/>
                        </a:lnSpc>
                        <a:spcAft>
                          <a:spcPts val="0"/>
                        </a:spcAft>
                      </a:pPr>
                      <a:r>
                        <a:rPr lang="tr-TR" sz="700">
                          <a:effectLst/>
                        </a:rPr>
                        <a:t>(   )</a:t>
                      </a:r>
                      <a:endParaRPr lang="tr-TR" sz="700">
                        <a:effectLst/>
                        <a:latin typeface="Calibri" panose="020F0502020204030204" pitchFamily="34" charset="0"/>
                        <a:ea typeface="Calibri" panose="020F0502020204030204" pitchFamily="34" charset="0"/>
                        <a:cs typeface="Times New Roman" panose="02020603050405020304" pitchFamily="18" charset="0"/>
                      </a:endParaRPr>
                    </a:p>
                  </a:txBody>
                  <a:tcPr marL="43777" marR="43777" marT="0" marB="0"/>
                </a:tc>
                <a:extLst>
                  <a:ext uri="{0D108BD9-81ED-4DB2-BD59-A6C34878D82A}">
                    <a16:rowId xmlns:a16="http://schemas.microsoft.com/office/drawing/2014/main" val="3414742812"/>
                  </a:ext>
                </a:extLst>
              </a:tr>
              <a:tr h="143029">
                <a:tc vMerge="1">
                  <a:txBody>
                    <a:bodyPr/>
                    <a:lstStyle/>
                    <a:p>
                      <a:endParaRPr lang="tr-TR"/>
                    </a:p>
                  </a:txBody>
                  <a:tcPr/>
                </a:tc>
                <a:tc>
                  <a:txBody>
                    <a:bodyPr/>
                    <a:lstStyle/>
                    <a:p>
                      <a:pPr>
                        <a:lnSpc>
                          <a:spcPct val="107000"/>
                        </a:lnSpc>
                        <a:spcAft>
                          <a:spcPts val="0"/>
                        </a:spcAft>
                      </a:pPr>
                      <a:r>
                        <a:rPr lang="tr-TR" sz="700">
                          <a:effectLst/>
                        </a:rPr>
                        <a:t>Yüksekliği ayarlanabilen masa/sandalye</a:t>
                      </a:r>
                      <a:endParaRPr lang="tr-TR" sz="700">
                        <a:effectLst/>
                        <a:latin typeface="Calibri" panose="020F0502020204030204" pitchFamily="34" charset="0"/>
                        <a:ea typeface="Calibri" panose="020F0502020204030204" pitchFamily="34" charset="0"/>
                        <a:cs typeface="Times New Roman" panose="02020603050405020304" pitchFamily="18" charset="0"/>
                      </a:endParaRPr>
                    </a:p>
                  </a:txBody>
                  <a:tcPr marL="43777" marR="43777" marT="0" marB="0"/>
                </a:tc>
                <a:tc>
                  <a:txBody>
                    <a:bodyPr/>
                    <a:lstStyle/>
                    <a:p>
                      <a:pPr algn="ctr">
                        <a:lnSpc>
                          <a:spcPct val="107000"/>
                        </a:lnSpc>
                        <a:spcAft>
                          <a:spcPts val="0"/>
                        </a:spcAft>
                      </a:pPr>
                      <a:r>
                        <a:rPr lang="tr-TR" sz="700">
                          <a:effectLst/>
                        </a:rPr>
                        <a:t>(   )</a:t>
                      </a:r>
                      <a:endParaRPr lang="tr-TR" sz="700">
                        <a:effectLst/>
                        <a:latin typeface="Calibri" panose="020F0502020204030204" pitchFamily="34" charset="0"/>
                        <a:ea typeface="Calibri" panose="020F0502020204030204" pitchFamily="34" charset="0"/>
                        <a:cs typeface="Times New Roman" panose="02020603050405020304" pitchFamily="18" charset="0"/>
                      </a:endParaRPr>
                    </a:p>
                  </a:txBody>
                  <a:tcPr marL="43777" marR="43777" marT="0" marB="0"/>
                </a:tc>
                <a:extLst>
                  <a:ext uri="{0D108BD9-81ED-4DB2-BD59-A6C34878D82A}">
                    <a16:rowId xmlns:a16="http://schemas.microsoft.com/office/drawing/2014/main" val="3391613184"/>
                  </a:ext>
                </a:extLst>
              </a:tr>
              <a:tr h="286057">
                <a:tc vMerge="1">
                  <a:txBody>
                    <a:bodyPr/>
                    <a:lstStyle/>
                    <a:p>
                      <a:endParaRPr lang="tr-TR"/>
                    </a:p>
                  </a:txBody>
                  <a:tcPr/>
                </a:tc>
                <a:tc>
                  <a:txBody>
                    <a:bodyPr/>
                    <a:lstStyle/>
                    <a:p>
                      <a:pPr>
                        <a:lnSpc>
                          <a:spcPct val="107000"/>
                        </a:lnSpc>
                        <a:spcAft>
                          <a:spcPts val="0"/>
                        </a:spcAft>
                      </a:pPr>
                      <a:r>
                        <a:rPr lang="tr-TR" sz="700">
                          <a:effectLst/>
                        </a:rPr>
                        <a:t>Yazılı sınav ve test sınavlarının bilgisayar aracılığıyla yapılması</a:t>
                      </a:r>
                      <a:endParaRPr lang="tr-TR" sz="700">
                        <a:effectLst/>
                        <a:latin typeface="Calibri" panose="020F0502020204030204" pitchFamily="34" charset="0"/>
                        <a:ea typeface="Calibri" panose="020F0502020204030204" pitchFamily="34" charset="0"/>
                        <a:cs typeface="Times New Roman" panose="02020603050405020304" pitchFamily="18" charset="0"/>
                      </a:endParaRPr>
                    </a:p>
                  </a:txBody>
                  <a:tcPr marL="43777" marR="43777" marT="0" marB="0"/>
                </a:tc>
                <a:tc>
                  <a:txBody>
                    <a:bodyPr/>
                    <a:lstStyle/>
                    <a:p>
                      <a:pPr algn="ctr">
                        <a:lnSpc>
                          <a:spcPct val="107000"/>
                        </a:lnSpc>
                        <a:spcAft>
                          <a:spcPts val="0"/>
                        </a:spcAft>
                      </a:pPr>
                      <a:r>
                        <a:rPr lang="tr-TR" sz="700">
                          <a:effectLst/>
                        </a:rPr>
                        <a:t>(   )</a:t>
                      </a:r>
                      <a:endParaRPr lang="tr-TR" sz="700">
                        <a:effectLst/>
                        <a:latin typeface="Calibri" panose="020F0502020204030204" pitchFamily="34" charset="0"/>
                        <a:ea typeface="Calibri" panose="020F0502020204030204" pitchFamily="34" charset="0"/>
                        <a:cs typeface="Times New Roman" panose="02020603050405020304" pitchFamily="18" charset="0"/>
                      </a:endParaRPr>
                    </a:p>
                  </a:txBody>
                  <a:tcPr marL="43777" marR="43777" marT="0" marB="0"/>
                </a:tc>
                <a:extLst>
                  <a:ext uri="{0D108BD9-81ED-4DB2-BD59-A6C34878D82A}">
                    <a16:rowId xmlns:a16="http://schemas.microsoft.com/office/drawing/2014/main" val="474723823"/>
                  </a:ext>
                </a:extLst>
              </a:tr>
              <a:tr h="286057">
                <a:tc vMerge="1">
                  <a:txBody>
                    <a:bodyPr/>
                    <a:lstStyle/>
                    <a:p>
                      <a:endParaRPr lang="tr-TR"/>
                    </a:p>
                  </a:txBody>
                  <a:tcPr/>
                </a:tc>
                <a:tc>
                  <a:txBody>
                    <a:bodyPr/>
                    <a:lstStyle/>
                    <a:p>
                      <a:pPr>
                        <a:lnSpc>
                          <a:spcPct val="107000"/>
                        </a:lnSpc>
                        <a:spcAft>
                          <a:spcPts val="0"/>
                        </a:spcAft>
                      </a:pPr>
                      <a:r>
                        <a:rPr lang="tr-TR" sz="700">
                          <a:effectLst/>
                        </a:rPr>
                        <a:t>Sınav Evrakının Flash İle Getirilmesi (PC Kullanan Öğrenciler İçin)</a:t>
                      </a:r>
                      <a:endParaRPr lang="tr-TR" sz="700">
                        <a:effectLst/>
                        <a:latin typeface="Calibri" panose="020F0502020204030204" pitchFamily="34" charset="0"/>
                        <a:ea typeface="Calibri" panose="020F0502020204030204" pitchFamily="34" charset="0"/>
                        <a:cs typeface="Times New Roman" panose="02020603050405020304" pitchFamily="18" charset="0"/>
                      </a:endParaRPr>
                    </a:p>
                  </a:txBody>
                  <a:tcPr marL="43777" marR="43777" marT="0" marB="0"/>
                </a:tc>
                <a:tc>
                  <a:txBody>
                    <a:bodyPr/>
                    <a:lstStyle/>
                    <a:p>
                      <a:pPr algn="ctr">
                        <a:lnSpc>
                          <a:spcPct val="107000"/>
                        </a:lnSpc>
                        <a:spcAft>
                          <a:spcPts val="0"/>
                        </a:spcAft>
                      </a:pPr>
                      <a:r>
                        <a:rPr lang="tr-TR" sz="700">
                          <a:effectLst/>
                        </a:rPr>
                        <a:t>(   )</a:t>
                      </a:r>
                      <a:endParaRPr lang="tr-TR" sz="700">
                        <a:effectLst/>
                        <a:latin typeface="Calibri" panose="020F0502020204030204" pitchFamily="34" charset="0"/>
                        <a:ea typeface="Calibri" panose="020F0502020204030204" pitchFamily="34" charset="0"/>
                        <a:cs typeface="Times New Roman" panose="02020603050405020304" pitchFamily="18" charset="0"/>
                      </a:endParaRPr>
                    </a:p>
                  </a:txBody>
                  <a:tcPr marL="43777" marR="43777" marT="0" marB="0"/>
                </a:tc>
                <a:extLst>
                  <a:ext uri="{0D108BD9-81ED-4DB2-BD59-A6C34878D82A}">
                    <a16:rowId xmlns:a16="http://schemas.microsoft.com/office/drawing/2014/main" val="2454820730"/>
                  </a:ext>
                </a:extLst>
              </a:tr>
              <a:tr h="143029">
                <a:tc vMerge="1">
                  <a:txBody>
                    <a:bodyPr/>
                    <a:lstStyle/>
                    <a:p>
                      <a:endParaRPr lang="tr-TR"/>
                    </a:p>
                  </a:txBody>
                  <a:tcPr/>
                </a:tc>
                <a:tc>
                  <a:txBody>
                    <a:bodyPr/>
                    <a:lstStyle/>
                    <a:p>
                      <a:pPr>
                        <a:lnSpc>
                          <a:spcPct val="107000"/>
                        </a:lnSpc>
                        <a:spcAft>
                          <a:spcPts val="0"/>
                        </a:spcAft>
                      </a:pPr>
                      <a:r>
                        <a:rPr lang="tr-TR" sz="700">
                          <a:effectLst/>
                        </a:rPr>
                        <a:t>Braille Sınav Materyali</a:t>
                      </a:r>
                      <a:endParaRPr lang="tr-TR" sz="700">
                        <a:effectLst/>
                        <a:latin typeface="Calibri" panose="020F0502020204030204" pitchFamily="34" charset="0"/>
                        <a:ea typeface="Calibri" panose="020F0502020204030204" pitchFamily="34" charset="0"/>
                        <a:cs typeface="Times New Roman" panose="02020603050405020304" pitchFamily="18" charset="0"/>
                      </a:endParaRPr>
                    </a:p>
                  </a:txBody>
                  <a:tcPr marL="43777" marR="43777" marT="0" marB="0"/>
                </a:tc>
                <a:tc>
                  <a:txBody>
                    <a:bodyPr/>
                    <a:lstStyle/>
                    <a:p>
                      <a:pPr algn="ctr">
                        <a:lnSpc>
                          <a:spcPct val="107000"/>
                        </a:lnSpc>
                        <a:spcAft>
                          <a:spcPts val="0"/>
                        </a:spcAft>
                      </a:pPr>
                      <a:r>
                        <a:rPr lang="tr-TR" sz="700">
                          <a:effectLst/>
                        </a:rPr>
                        <a:t>(   )</a:t>
                      </a:r>
                      <a:endParaRPr lang="tr-TR" sz="700">
                        <a:effectLst/>
                        <a:latin typeface="Calibri" panose="020F0502020204030204" pitchFamily="34" charset="0"/>
                        <a:ea typeface="Calibri" panose="020F0502020204030204" pitchFamily="34" charset="0"/>
                        <a:cs typeface="Times New Roman" panose="02020603050405020304" pitchFamily="18" charset="0"/>
                      </a:endParaRPr>
                    </a:p>
                  </a:txBody>
                  <a:tcPr marL="43777" marR="43777" marT="0" marB="0"/>
                </a:tc>
                <a:extLst>
                  <a:ext uri="{0D108BD9-81ED-4DB2-BD59-A6C34878D82A}">
                    <a16:rowId xmlns:a16="http://schemas.microsoft.com/office/drawing/2014/main" val="1629711652"/>
                  </a:ext>
                </a:extLst>
              </a:tr>
              <a:tr h="143029">
                <a:tc vMerge="1">
                  <a:txBody>
                    <a:bodyPr/>
                    <a:lstStyle/>
                    <a:p>
                      <a:endParaRPr lang="tr-TR"/>
                    </a:p>
                  </a:txBody>
                  <a:tcPr/>
                </a:tc>
                <a:tc>
                  <a:txBody>
                    <a:bodyPr/>
                    <a:lstStyle/>
                    <a:p>
                      <a:pPr>
                        <a:lnSpc>
                          <a:spcPct val="107000"/>
                        </a:lnSpc>
                        <a:spcAft>
                          <a:spcPts val="0"/>
                        </a:spcAft>
                      </a:pPr>
                      <a:r>
                        <a:rPr lang="tr-TR" sz="700">
                          <a:effectLst/>
                        </a:rPr>
                        <a:t>Diğer</a:t>
                      </a:r>
                      <a:endParaRPr lang="tr-TR" sz="700">
                        <a:effectLst/>
                        <a:latin typeface="Calibri" panose="020F0502020204030204" pitchFamily="34" charset="0"/>
                        <a:ea typeface="Calibri" panose="020F0502020204030204" pitchFamily="34" charset="0"/>
                        <a:cs typeface="Times New Roman" panose="02020603050405020304" pitchFamily="18" charset="0"/>
                      </a:endParaRPr>
                    </a:p>
                  </a:txBody>
                  <a:tcPr marL="43777" marR="43777" marT="0" marB="0"/>
                </a:tc>
                <a:tc>
                  <a:txBody>
                    <a:bodyPr/>
                    <a:lstStyle/>
                    <a:p>
                      <a:pPr algn="ctr">
                        <a:lnSpc>
                          <a:spcPct val="107000"/>
                        </a:lnSpc>
                        <a:spcAft>
                          <a:spcPts val="0"/>
                        </a:spcAft>
                      </a:pPr>
                      <a:r>
                        <a:rPr lang="tr-TR" sz="700" dirty="0">
                          <a:effectLst/>
                        </a:rPr>
                        <a:t>(   )</a:t>
                      </a:r>
                      <a:endParaRPr lang="tr-TR"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3777" marR="43777" marT="0" marB="0"/>
                </a:tc>
                <a:extLst>
                  <a:ext uri="{0D108BD9-81ED-4DB2-BD59-A6C34878D82A}">
                    <a16:rowId xmlns:a16="http://schemas.microsoft.com/office/drawing/2014/main" val="3187622099"/>
                  </a:ext>
                </a:extLst>
              </a:tr>
            </a:tbl>
          </a:graphicData>
        </a:graphic>
      </p:graphicFrame>
      <p:grpSp>
        <p:nvGrpSpPr>
          <p:cNvPr id="21" name="Grup 20"/>
          <p:cNvGrpSpPr/>
          <p:nvPr/>
        </p:nvGrpSpPr>
        <p:grpSpPr>
          <a:xfrm>
            <a:off x="791361" y="303895"/>
            <a:ext cx="8536899" cy="341792"/>
            <a:chOff x="367038" y="683585"/>
            <a:chExt cx="8536899" cy="341792"/>
          </a:xfrm>
        </p:grpSpPr>
        <p:sp>
          <p:nvSpPr>
            <p:cNvPr id="22" name="Dikdörtgen 21"/>
            <p:cNvSpPr/>
            <p:nvPr/>
          </p:nvSpPr>
          <p:spPr>
            <a:xfrm>
              <a:off x="367038" y="683585"/>
              <a:ext cx="8536899" cy="341792"/>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3" name="Metin kutusu 22"/>
            <p:cNvSpPr txBox="1"/>
            <p:nvPr/>
          </p:nvSpPr>
          <p:spPr>
            <a:xfrm>
              <a:off x="367038" y="683585"/>
              <a:ext cx="8536899" cy="34179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71298" tIns="43180" rIns="43180" bIns="43180" numCol="1" spcCol="1270" anchor="ctr" anchorCtr="0">
              <a:noAutofit/>
            </a:bodyPr>
            <a:lstStyle/>
            <a:p>
              <a:pPr lvl="0" algn="l" defTabSz="755650">
                <a:lnSpc>
                  <a:spcPct val="90000"/>
                </a:lnSpc>
                <a:spcBef>
                  <a:spcPct val="0"/>
                </a:spcBef>
                <a:spcAft>
                  <a:spcPct val="35000"/>
                </a:spcAft>
              </a:pPr>
              <a:r>
                <a:rPr lang="tr-TR" sz="1700" kern="1200" dirty="0" smtClean="0"/>
                <a:t>b) Akademik Uyarlama Hizmeti</a:t>
              </a:r>
              <a:endParaRPr lang="tr-TR" sz="1700" kern="1200" dirty="0"/>
            </a:p>
          </p:txBody>
        </p:sp>
      </p:grpSp>
      <p:sp>
        <p:nvSpPr>
          <p:cNvPr id="24" name="Oval 23"/>
          <p:cNvSpPr/>
          <p:nvPr/>
        </p:nvSpPr>
        <p:spPr>
          <a:xfrm>
            <a:off x="512214" y="261170"/>
            <a:ext cx="427241" cy="427241"/>
          </a:xfrm>
          <a:prstGeom prst="ellipse">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Tree>
    <p:extLst>
      <p:ext uri="{BB962C8B-B14F-4D97-AF65-F5344CB8AC3E}">
        <p14:creationId xmlns:p14="http://schemas.microsoft.com/office/powerpoint/2010/main" val="30467960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7008042"/>
          </a:xfrm>
          <a:prstGeom prst="rect">
            <a:avLst/>
          </a:prstGeom>
        </p:spPr>
      </p:pic>
      <p:sp>
        <p:nvSpPr>
          <p:cNvPr id="5" name="Metin kutusu 4"/>
          <p:cNvSpPr txBox="1"/>
          <p:nvPr/>
        </p:nvSpPr>
        <p:spPr>
          <a:xfrm>
            <a:off x="659422" y="1012448"/>
            <a:ext cx="8730958" cy="4801314"/>
          </a:xfrm>
          <a:prstGeom prst="rect">
            <a:avLst/>
          </a:prstGeom>
          <a:noFill/>
        </p:spPr>
        <p:txBody>
          <a:bodyPr wrap="square" rtlCol="0">
            <a:spAutoFit/>
          </a:bodyPr>
          <a:lstStyle/>
          <a:p>
            <a:r>
              <a:rPr lang="tr-TR" dirty="0"/>
              <a:t>Ankara Sosyal Bilimler Üniversitesinde öğrenim gören engelli öğrencilerimizin ve bu öğrencilere hizmet sunan personelin bilinçlendirilmesi, bilgilendirilmesi ve farkındalık oluşması için her akademik dönemde seminerler ve  eğitim programları düzenlenmektedir</a:t>
            </a:r>
            <a:r>
              <a:rPr lang="tr-TR" dirty="0" smtClean="0"/>
              <a:t>. </a:t>
            </a:r>
          </a:p>
          <a:p>
            <a:endParaRPr lang="tr-TR" dirty="0"/>
          </a:p>
          <a:p>
            <a:r>
              <a:rPr lang="tr-TR" dirty="0"/>
              <a:t>Düzenlenmesine ihtiyaç duyduğunuz, birlikte </a:t>
            </a:r>
            <a:r>
              <a:rPr lang="tr-TR" dirty="0" err="1" smtClean="0"/>
              <a:t>düzenlenlemek</a:t>
            </a:r>
            <a:r>
              <a:rPr lang="tr-TR" dirty="0" smtClean="0"/>
              <a:t> </a:t>
            </a:r>
            <a:r>
              <a:rPr lang="tr-TR" dirty="0"/>
              <a:t>istediğiniz eğitim taleplerinizi birimimize iletebilirsiniz. İletmek için birimimizi ziyaret edebilir </a:t>
            </a:r>
            <a:r>
              <a:rPr lang="tr-TR" dirty="0" smtClean="0"/>
              <a:t>veya </a:t>
            </a:r>
            <a:r>
              <a:rPr lang="tr-TR" b="1" dirty="0" smtClean="0"/>
              <a:t>‘Talep Şikayet Öneri Bildirimi’ </a:t>
            </a:r>
            <a:r>
              <a:rPr lang="tr-TR" dirty="0" smtClean="0"/>
              <a:t>bölümünden talepte bulunabilirsiniz.</a:t>
            </a:r>
          </a:p>
          <a:p>
            <a:endParaRPr lang="tr-TR" dirty="0"/>
          </a:p>
          <a:p>
            <a:r>
              <a:rPr lang="tr-TR" dirty="0"/>
              <a:t>Yayınlanan eğitimler Engelli Öğrenci Birimi’nin </a:t>
            </a:r>
            <a:r>
              <a:rPr lang="tr-TR" dirty="0" err="1"/>
              <a:t>youtube</a:t>
            </a:r>
            <a:r>
              <a:rPr lang="tr-TR" dirty="0"/>
              <a:t> kanalı ve web </a:t>
            </a:r>
            <a:r>
              <a:rPr lang="tr-TR" dirty="0" smtClean="0"/>
              <a:t>sayfasında yer alan </a:t>
            </a:r>
            <a:r>
              <a:rPr lang="tr-TR" dirty="0" err="1" smtClean="0"/>
              <a:t>zoom</a:t>
            </a:r>
            <a:r>
              <a:rPr lang="tr-TR" dirty="0" smtClean="0"/>
              <a:t> </a:t>
            </a:r>
            <a:r>
              <a:rPr lang="tr-TR" dirty="0" err="1" smtClean="0"/>
              <a:t>tv</a:t>
            </a:r>
            <a:r>
              <a:rPr lang="tr-TR" dirty="0" smtClean="0"/>
              <a:t> bölümünden </a:t>
            </a:r>
            <a:r>
              <a:rPr lang="tr-TR" dirty="0"/>
              <a:t>izlenebilmektedir.</a:t>
            </a:r>
          </a:p>
          <a:p>
            <a:endParaRPr lang="tr-TR" dirty="0" smtClean="0"/>
          </a:p>
          <a:p>
            <a:endParaRPr lang="tr-TR" dirty="0"/>
          </a:p>
          <a:p>
            <a:r>
              <a:rPr lang="tr-TR" dirty="0"/>
              <a:t>Öğrenci ve personellerimize </a:t>
            </a:r>
            <a:r>
              <a:rPr lang="tr-TR" dirty="0" smtClean="0"/>
              <a:t>gerekli</a:t>
            </a:r>
          </a:p>
          <a:p>
            <a:r>
              <a:rPr lang="tr-TR" dirty="0" smtClean="0"/>
              <a:t>duyurular </a:t>
            </a:r>
            <a:r>
              <a:rPr lang="tr-TR" dirty="0"/>
              <a:t>yapılmakla </a:t>
            </a:r>
            <a:r>
              <a:rPr lang="tr-TR" dirty="0" smtClean="0"/>
              <a:t>birlikte, Engelli</a:t>
            </a:r>
          </a:p>
          <a:p>
            <a:r>
              <a:rPr lang="tr-TR" dirty="0" smtClean="0"/>
              <a:t>Öğrenci </a:t>
            </a:r>
            <a:r>
              <a:rPr lang="tr-TR" dirty="0"/>
              <a:t>Birimimizin web ve </a:t>
            </a:r>
            <a:r>
              <a:rPr lang="tr-TR" dirty="0" err="1" smtClean="0"/>
              <a:t>instagram</a:t>
            </a:r>
            <a:endParaRPr lang="tr-TR" dirty="0" smtClean="0"/>
          </a:p>
          <a:p>
            <a:r>
              <a:rPr lang="tr-TR" dirty="0" smtClean="0"/>
              <a:t>sayfalarının </a:t>
            </a:r>
            <a:r>
              <a:rPr lang="tr-TR" dirty="0"/>
              <a:t>düzenli olarak takip </a:t>
            </a:r>
            <a:endParaRPr lang="tr-TR" dirty="0" smtClean="0"/>
          </a:p>
          <a:p>
            <a:r>
              <a:rPr lang="tr-TR" dirty="0" smtClean="0"/>
              <a:t>edilmesi </a:t>
            </a:r>
            <a:r>
              <a:rPr lang="tr-TR" dirty="0"/>
              <a:t>de önem arz etmektedir.</a:t>
            </a:r>
          </a:p>
        </p:txBody>
      </p:sp>
      <p:grpSp>
        <p:nvGrpSpPr>
          <p:cNvPr id="4" name="Grup 3"/>
          <p:cNvGrpSpPr/>
          <p:nvPr/>
        </p:nvGrpSpPr>
        <p:grpSpPr>
          <a:xfrm>
            <a:off x="729240" y="303892"/>
            <a:ext cx="8661140" cy="341792"/>
            <a:chOff x="242796" y="1196275"/>
            <a:chExt cx="8661140" cy="341792"/>
          </a:xfrm>
        </p:grpSpPr>
        <p:sp>
          <p:nvSpPr>
            <p:cNvPr id="8" name="Dikdörtgen 7"/>
            <p:cNvSpPr/>
            <p:nvPr/>
          </p:nvSpPr>
          <p:spPr>
            <a:xfrm>
              <a:off x="242796" y="1196275"/>
              <a:ext cx="8661140" cy="341792"/>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 name="Metin kutusu 8"/>
            <p:cNvSpPr txBox="1"/>
            <p:nvPr/>
          </p:nvSpPr>
          <p:spPr>
            <a:xfrm>
              <a:off x="242796" y="1196275"/>
              <a:ext cx="8661140" cy="34179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71298" tIns="43180" rIns="43180" bIns="43180" numCol="1" spcCol="1270" anchor="ctr" anchorCtr="0">
              <a:noAutofit/>
            </a:bodyPr>
            <a:lstStyle/>
            <a:p>
              <a:pPr lvl="0" algn="l" defTabSz="755650">
                <a:lnSpc>
                  <a:spcPct val="90000"/>
                </a:lnSpc>
                <a:spcBef>
                  <a:spcPct val="0"/>
                </a:spcBef>
                <a:spcAft>
                  <a:spcPct val="35000"/>
                </a:spcAft>
              </a:pPr>
              <a:r>
                <a:rPr lang="tr-TR" sz="1700" kern="1200" dirty="0" smtClean="0"/>
                <a:t>c) Seminer, Eğitimler</a:t>
              </a:r>
              <a:endParaRPr lang="tr-TR" sz="1700" kern="1200" dirty="0"/>
            </a:p>
          </p:txBody>
        </p:sp>
      </p:grpSp>
      <p:sp>
        <p:nvSpPr>
          <p:cNvPr id="7" name="Oval 6"/>
          <p:cNvSpPr/>
          <p:nvPr/>
        </p:nvSpPr>
        <p:spPr>
          <a:xfrm>
            <a:off x="434623" y="241931"/>
            <a:ext cx="427241" cy="427241"/>
          </a:xfrm>
          <a:prstGeom prst="ellipse">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0" name="Sağ Ok 9"/>
          <p:cNvSpPr/>
          <p:nvPr/>
        </p:nvSpPr>
        <p:spPr>
          <a:xfrm>
            <a:off x="324720" y="1124334"/>
            <a:ext cx="219807" cy="13188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Sağ Ok 10"/>
          <p:cNvSpPr/>
          <p:nvPr/>
        </p:nvSpPr>
        <p:spPr>
          <a:xfrm>
            <a:off x="324720" y="3325274"/>
            <a:ext cx="219807" cy="13188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Sağ Ok 11"/>
          <p:cNvSpPr/>
          <p:nvPr/>
        </p:nvSpPr>
        <p:spPr>
          <a:xfrm>
            <a:off x="327483" y="2222292"/>
            <a:ext cx="219807" cy="13188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3" name="Resim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55477" y="4020271"/>
            <a:ext cx="5188238" cy="2341340"/>
          </a:xfrm>
          <a:prstGeom prst="rect">
            <a:avLst/>
          </a:prstGeom>
        </p:spPr>
      </p:pic>
      <p:sp>
        <p:nvSpPr>
          <p:cNvPr id="13" name="Sağ Ok 12"/>
          <p:cNvSpPr/>
          <p:nvPr/>
        </p:nvSpPr>
        <p:spPr>
          <a:xfrm>
            <a:off x="324720" y="4423232"/>
            <a:ext cx="219807" cy="13188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25300824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7008042"/>
          </a:xfrm>
          <a:prstGeom prst="rect">
            <a:avLst/>
          </a:prstGeom>
        </p:spPr>
      </p:pic>
      <p:grpSp>
        <p:nvGrpSpPr>
          <p:cNvPr id="4" name="Grup 3"/>
          <p:cNvGrpSpPr/>
          <p:nvPr/>
        </p:nvGrpSpPr>
        <p:grpSpPr>
          <a:xfrm>
            <a:off x="1332127" y="281636"/>
            <a:ext cx="7483184" cy="386300"/>
            <a:chOff x="248570" y="193177"/>
            <a:chExt cx="7483184" cy="386300"/>
          </a:xfrm>
        </p:grpSpPr>
        <p:sp>
          <p:nvSpPr>
            <p:cNvPr id="8" name="Dikdörtgen 7"/>
            <p:cNvSpPr/>
            <p:nvPr/>
          </p:nvSpPr>
          <p:spPr>
            <a:xfrm>
              <a:off x="248570" y="193177"/>
              <a:ext cx="7483184" cy="386300"/>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 name="Metin kutusu 8"/>
            <p:cNvSpPr txBox="1"/>
            <p:nvPr/>
          </p:nvSpPr>
          <p:spPr>
            <a:xfrm>
              <a:off x="248570" y="193177"/>
              <a:ext cx="7483184" cy="3863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06626" tIns="50800" rIns="50800" bIns="50800" numCol="1" spcCol="1270" anchor="ctr" anchorCtr="0">
              <a:noAutofit/>
            </a:bodyPr>
            <a:lstStyle/>
            <a:p>
              <a:pPr lvl="0" algn="l" defTabSz="889000">
                <a:lnSpc>
                  <a:spcPct val="90000"/>
                </a:lnSpc>
                <a:spcBef>
                  <a:spcPct val="0"/>
                </a:spcBef>
                <a:spcAft>
                  <a:spcPct val="35000"/>
                </a:spcAft>
              </a:pPr>
              <a:r>
                <a:rPr lang="tr-TR" sz="2000" kern="1200" dirty="0" smtClean="0"/>
                <a:t>d) Engelsiz </a:t>
              </a:r>
              <a:r>
                <a:rPr lang="tr-TR" sz="2000" dirty="0" smtClean="0"/>
                <a:t>Çalışma</a:t>
              </a:r>
              <a:r>
                <a:rPr lang="tr-TR" sz="2000" kern="1200" dirty="0" smtClean="0"/>
                <a:t> Salonu</a:t>
              </a:r>
              <a:endParaRPr lang="tr-TR" sz="2000" kern="1200" dirty="0"/>
            </a:p>
          </p:txBody>
        </p:sp>
      </p:grpSp>
      <p:sp>
        <p:nvSpPr>
          <p:cNvPr id="7" name="Oval 6"/>
          <p:cNvSpPr/>
          <p:nvPr/>
        </p:nvSpPr>
        <p:spPr>
          <a:xfrm>
            <a:off x="1090689" y="233348"/>
            <a:ext cx="482875" cy="482875"/>
          </a:xfrm>
          <a:prstGeom prst="ellipse">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0" name="Sağ Ok 9"/>
          <p:cNvSpPr/>
          <p:nvPr/>
        </p:nvSpPr>
        <p:spPr>
          <a:xfrm>
            <a:off x="207412" y="1163881"/>
            <a:ext cx="219807" cy="13188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Sağ Ok 10"/>
          <p:cNvSpPr/>
          <p:nvPr/>
        </p:nvSpPr>
        <p:spPr>
          <a:xfrm>
            <a:off x="207411" y="2397734"/>
            <a:ext cx="219807" cy="13188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3" name="Resim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07421" y="4510454"/>
            <a:ext cx="3602471" cy="1835954"/>
          </a:xfrm>
          <a:prstGeom prst="rect">
            <a:avLst/>
          </a:prstGeom>
        </p:spPr>
      </p:pic>
      <p:sp>
        <p:nvSpPr>
          <p:cNvPr id="5" name="Metin kutusu 4"/>
          <p:cNvSpPr txBox="1"/>
          <p:nvPr/>
        </p:nvSpPr>
        <p:spPr>
          <a:xfrm>
            <a:off x="1090689" y="1047619"/>
            <a:ext cx="7719203" cy="5478423"/>
          </a:xfrm>
          <a:prstGeom prst="rect">
            <a:avLst/>
          </a:prstGeom>
          <a:noFill/>
        </p:spPr>
        <p:txBody>
          <a:bodyPr wrap="square" rtlCol="0">
            <a:spAutoFit/>
          </a:bodyPr>
          <a:lstStyle/>
          <a:p>
            <a:r>
              <a:rPr lang="tr-TR" sz="1400" dirty="0" smtClean="0"/>
              <a:t>Sümerbank </a:t>
            </a:r>
            <a:r>
              <a:rPr lang="tr-TR" sz="1400" dirty="0"/>
              <a:t>Binası giriş katı kütüphane alanı içerisinde bulunan Engelsiz Çalışma Salonu'muzdan tüm engelli öğrencilerimiz ve </a:t>
            </a:r>
            <a:r>
              <a:rPr lang="tr-TR" sz="1400" dirty="0" smtClean="0"/>
              <a:t>personellerimiz faydalanabilmektedir.</a:t>
            </a:r>
          </a:p>
          <a:p>
            <a:endParaRPr lang="tr-TR" sz="1400" dirty="0"/>
          </a:p>
          <a:p>
            <a:r>
              <a:rPr lang="tr-TR" sz="1400" dirty="0"/>
              <a:t>Sakin, dikkat dağıtmayan ve rahat bir ortamda çalışma olanağı bulabilirsiniz.</a:t>
            </a:r>
          </a:p>
          <a:p>
            <a:endParaRPr lang="tr-TR" sz="1400" dirty="0"/>
          </a:p>
          <a:p>
            <a:r>
              <a:rPr lang="tr-TR" sz="1400" dirty="0"/>
              <a:t> </a:t>
            </a:r>
          </a:p>
          <a:p>
            <a:r>
              <a:rPr lang="tr-TR" sz="1400" b="1" dirty="0"/>
              <a:t>Engelsiz Çalışma Salonu kapsamında</a:t>
            </a:r>
            <a:r>
              <a:rPr lang="tr-TR" sz="1400" b="1" dirty="0" smtClean="0"/>
              <a:t>:</a:t>
            </a:r>
            <a:endParaRPr lang="tr-TR" sz="1400" dirty="0"/>
          </a:p>
          <a:p>
            <a:endParaRPr lang="tr-TR" sz="1400" dirty="0"/>
          </a:p>
          <a:p>
            <a:r>
              <a:rPr lang="tr-TR" sz="1400" dirty="0"/>
              <a:t>• Oturma, Kitap Okuma, Dinlenme Alanı</a:t>
            </a:r>
          </a:p>
          <a:p>
            <a:r>
              <a:rPr lang="tr-TR" sz="1400" dirty="0"/>
              <a:t>• 3 Adet Bilgisayar,</a:t>
            </a:r>
          </a:p>
          <a:p>
            <a:r>
              <a:rPr lang="tr-TR" sz="1400" dirty="0"/>
              <a:t>• 3 Adet Kulaklık,</a:t>
            </a:r>
          </a:p>
          <a:p>
            <a:r>
              <a:rPr lang="tr-TR" sz="1400" dirty="0"/>
              <a:t>• Braille Alfabeli Kitaplar,</a:t>
            </a:r>
          </a:p>
          <a:p>
            <a:r>
              <a:rPr lang="tr-TR" sz="1400" dirty="0"/>
              <a:t>• Edebi Kitaplar Ve Ders Materyalleri,</a:t>
            </a:r>
          </a:p>
          <a:p>
            <a:r>
              <a:rPr lang="tr-TR" sz="1400" dirty="0"/>
              <a:t>• Ekran Okuma Programı </a:t>
            </a:r>
            <a:r>
              <a:rPr lang="tr-TR" sz="1400" dirty="0" err="1"/>
              <a:t>Jaws</a:t>
            </a:r>
            <a:r>
              <a:rPr lang="tr-TR" sz="1400" dirty="0"/>
              <a:t>,</a:t>
            </a:r>
          </a:p>
          <a:p>
            <a:r>
              <a:rPr lang="tr-TR" sz="1400" dirty="0"/>
              <a:t>• Ekran Büyütme Programı </a:t>
            </a:r>
            <a:r>
              <a:rPr lang="tr-TR" sz="1400" dirty="0" err="1"/>
              <a:t>ZoomText</a:t>
            </a:r>
            <a:r>
              <a:rPr lang="tr-TR" sz="1400" dirty="0"/>
              <a:t>,</a:t>
            </a:r>
          </a:p>
          <a:p>
            <a:r>
              <a:rPr lang="tr-TR" sz="1400" dirty="0"/>
              <a:t>• Braille Çeviri Programı-</a:t>
            </a:r>
            <a:r>
              <a:rPr lang="tr-TR" sz="1400" dirty="0" err="1"/>
              <a:t>Duxbury</a:t>
            </a:r>
            <a:r>
              <a:rPr lang="tr-TR" sz="1400" dirty="0"/>
              <a:t>,</a:t>
            </a:r>
          </a:p>
          <a:p>
            <a:r>
              <a:rPr lang="tr-TR" sz="1400" dirty="0"/>
              <a:t>• Braille Kabartma Yazıcı,</a:t>
            </a:r>
          </a:p>
          <a:p>
            <a:r>
              <a:rPr lang="tr-TR" sz="1400" dirty="0"/>
              <a:t>• Kameralı Doküman Okuma Programı,</a:t>
            </a:r>
          </a:p>
          <a:p>
            <a:r>
              <a:rPr lang="tr-TR" sz="1400" dirty="0"/>
              <a:t>• Kitap Tarayıcı (</a:t>
            </a:r>
            <a:r>
              <a:rPr lang="tr-TR" sz="1400" dirty="0" err="1"/>
              <a:t>Book</a:t>
            </a:r>
            <a:r>
              <a:rPr lang="tr-TR" sz="1400" dirty="0"/>
              <a:t> </a:t>
            </a:r>
            <a:r>
              <a:rPr lang="tr-TR" sz="1400" dirty="0" err="1"/>
              <a:t>Scanner</a:t>
            </a:r>
            <a:r>
              <a:rPr lang="tr-TR" sz="1400" dirty="0"/>
              <a:t>),</a:t>
            </a:r>
          </a:p>
          <a:p>
            <a:r>
              <a:rPr lang="tr-TR" sz="1400" dirty="0"/>
              <a:t>• Braille Kullanım Kılavuzu,</a:t>
            </a:r>
          </a:p>
          <a:p>
            <a:r>
              <a:rPr lang="tr-TR" sz="1400" dirty="0"/>
              <a:t>• Danışma bankosu,</a:t>
            </a:r>
          </a:p>
          <a:p>
            <a:r>
              <a:rPr lang="tr-TR" sz="1400" dirty="0"/>
              <a:t>• Kütüphane Alanına Ve Engelli Asansörüne Geçiş Alanı</a:t>
            </a:r>
          </a:p>
          <a:p>
            <a:endParaRPr lang="tr-TR" sz="1400" dirty="0"/>
          </a:p>
          <a:p>
            <a:r>
              <a:rPr lang="tr-TR" sz="1400" dirty="0"/>
              <a:t>Bulunmaktadır.</a:t>
            </a:r>
          </a:p>
          <a:p>
            <a:endParaRPr lang="tr-TR" sz="1400" dirty="0"/>
          </a:p>
        </p:txBody>
      </p:sp>
    </p:spTree>
    <p:extLst>
      <p:ext uri="{BB962C8B-B14F-4D97-AF65-F5344CB8AC3E}">
        <p14:creationId xmlns:p14="http://schemas.microsoft.com/office/powerpoint/2010/main" val="8930257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Resim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09" y="0"/>
            <a:ext cx="9920102" cy="7006002"/>
          </a:xfrm>
          <a:prstGeom prst="rect">
            <a:avLst/>
          </a:prstGeom>
        </p:spPr>
      </p:pic>
      <p:sp>
        <p:nvSpPr>
          <p:cNvPr id="5" name="Metin kutusu 4"/>
          <p:cNvSpPr txBox="1"/>
          <p:nvPr/>
        </p:nvSpPr>
        <p:spPr>
          <a:xfrm>
            <a:off x="269965" y="191589"/>
            <a:ext cx="9448801" cy="3416320"/>
          </a:xfrm>
          <a:prstGeom prst="rect">
            <a:avLst/>
          </a:prstGeom>
          <a:noFill/>
        </p:spPr>
        <p:txBody>
          <a:bodyPr wrap="square" rtlCol="0">
            <a:spAutoFit/>
          </a:bodyPr>
          <a:lstStyle/>
          <a:p>
            <a:pPr algn="ctr"/>
            <a:r>
              <a:rPr lang="tr-TR" sz="3400" b="1" dirty="0" smtClean="0">
                <a:solidFill>
                  <a:srgbClr val="681D44"/>
                </a:solidFill>
              </a:rPr>
              <a:t>ENGELLİ ÖĞRENCİLER</a:t>
            </a:r>
          </a:p>
          <a:p>
            <a:pPr algn="ctr"/>
            <a:r>
              <a:rPr lang="tr-TR" sz="3400" b="1" dirty="0" smtClean="0">
                <a:solidFill>
                  <a:srgbClr val="681D44"/>
                </a:solidFill>
              </a:rPr>
              <a:t>DANIŞMA </a:t>
            </a:r>
            <a:r>
              <a:rPr lang="tr-TR" sz="3400" b="1" dirty="0">
                <a:solidFill>
                  <a:srgbClr val="681D44"/>
                </a:solidFill>
              </a:rPr>
              <a:t>VE KOORDİNASYON BİRİMİ</a:t>
            </a:r>
          </a:p>
          <a:p>
            <a:pPr algn="ctr"/>
            <a:endParaRPr lang="tr-TR" sz="3400" b="1" dirty="0" smtClean="0">
              <a:solidFill>
                <a:srgbClr val="681D44"/>
              </a:solidFill>
            </a:endParaRPr>
          </a:p>
          <a:p>
            <a:pPr algn="ctr"/>
            <a:r>
              <a:rPr lang="tr-TR" sz="3400" b="1" dirty="0" smtClean="0">
                <a:solidFill>
                  <a:srgbClr val="681D44"/>
                </a:solidFill>
              </a:rPr>
              <a:t>ÖĞRENCİLER İÇİN</a:t>
            </a:r>
            <a:endParaRPr lang="tr-TR" sz="3400" b="1" dirty="0">
              <a:solidFill>
                <a:srgbClr val="681D44"/>
              </a:solidFill>
            </a:endParaRPr>
          </a:p>
          <a:p>
            <a:pPr algn="ctr"/>
            <a:r>
              <a:rPr lang="tr-TR" sz="4400" b="1" dirty="0">
                <a:solidFill>
                  <a:srgbClr val="681D44"/>
                </a:solidFill>
              </a:rPr>
              <a:t>ORYANTASYON </a:t>
            </a:r>
            <a:r>
              <a:rPr lang="tr-TR" sz="4400" b="1" dirty="0" smtClean="0">
                <a:solidFill>
                  <a:srgbClr val="681D44"/>
                </a:solidFill>
              </a:rPr>
              <a:t>REHBERİ</a:t>
            </a:r>
          </a:p>
          <a:p>
            <a:pPr algn="ctr"/>
            <a:r>
              <a:rPr lang="tr-TR" sz="3200" b="1" dirty="0" smtClean="0">
                <a:solidFill>
                  <a:srgbClr val="681D44"/>
                </a:solidFill>
              </a:rPr>
              <a:t>(</a:t>
            </a:r>
            <a:r>
              <a:rPr lang="tr-TR" sz="3200" b="1" dirty="0" smtClean="0">
                <a:solidFill>
                  <a:srgbClr val="681D44"/>
                </a:solidFill>
              </a:rPr>
              <a:t>2025-2026)</a:t>
            </a:r>
            <a:endParaRPr lang="tr-TR" sz="3200" b="1" dirty="0">
              <a:solidFill>
                <a:srgbClr val="681D44"/>
              </a:solidFill>
            </a:endParaRPr>
          </a:p>
        </p:txBody>
      </p:sp>
      <p:sp>
        <p:nvSpPr>
          <p:cNvPr id="4" name="Metin kutusu 3"/>
          <p:cNvSpPr txBox="1"/>
          <p:nvPr/>
        </p:nvSpPr>
        <p:spPr>
          <a:xfrm>
            <a:off x="6154615" y="5832495"/>
            <a:ext cx="3564152" cy="646331"/>
          </a:xfrm>
          <a:prstGeom prst="rect">
            <a:avLst/>
          </a:prstGeom>
          <a:noFill/>
        </p:spPr>
        <p:txBody>
          <a:bodyPr wrap="square" rtlCol="0">
            <a:spAutoFit/>
          </a:bodyPr>
          <a:lstStyle/>
          <a:p>
            <a:r>
              <a:rPr lang="tr-TR" b="1" i="1" dirty="0">
                <a:solidFill>
                  <a:schemeClr val="accent4">
                    <a:lumMod val="60000"/>
                    <a:lumOff val="40000"/>
                  </a:schemeClr>
                </a:solidFill>
              </a:rPr>
              <a:t>Dr. </a:t>
            </a:r>
            <a:r>
              <a:rPr lang="tr-TR" b="1" i="1" dirty="0" err="1">
                <a:solidFill>
                  <a:schemeClr val="accent4">
                    <a:lumMod val="60000"/>
                    <a:lumOff val="40000"/>
                  </a:schemeClr>
                </a:solidFill>
              </a:rPr>
              <a:t>Öğr</a:t>
            </a:r>
            <a:r>
              <a:rPr lang="tr-TR" b="1" i="1" dirty="0">
                <a:solidFill>
                  <a:schemeClr val="accent4">
                    <a:lumMod val="60000"/>
                    <a:lumOff val="40000"/>
                  </a:schemeClr>
                </a:solidFill>
              </a:rPr>
              <a:t>. Üyesi F. Zehra </a:t>
            </a:r>
            <a:r>
              <a:rPr lang="tr-TR" b="1" i="1" dirty="0" smtClean="0">
                <a:solidFill>
                  <a:schemeClr val="accent4">
                    <a:lumMod val="60000"/>
                    <a:lumOff val="40000"/>
                  </a:schemeClr>
                </a:solidFill>
              </a:rPr>
              <a:t>ALLAHVERDİ</a:t>
            </a:r>
          </a:p>
          <a:p>
            <a:r>
              <a:rPr lang="tr-TR" b="1" i="1" dirty="0" smtClean="0">
                <a:solidFill>
                  <a:schemeClr val="accent4">
                    <a:lumMod val="60000"/>
                    <a:lumOff val="40000"/>
                  </a:schemeClr>
                </a:solidFill>
              </a:rPr>
              <a:t>Melahat JAFARNEZHAD</a:t>
            </a:r>
            <a:endParaRPr lang="tr-TR" b="1" i="1" dirty="0">
              <a:solidFill>
                <a:schemeClr val="accent4">
                  <a:lumMod val="60000"/>
                  <a:lumOff val="40000"/>
                </a:schemeClr>
              </a:solidFill>
            </a:endParaRPr>
          </a:p>
        </p:txBody>
      </p:sp>
    </p:spTree>
    <p:extLst>
      <p:ext uri="{BB962C8B-B14F-4D97-AF65-F5344CB8AC3E}">
        <p14:creationId xmlns:p14="http://schemas.microsoft.com/office/powerpoint/2010/main" val="1834095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234">
        <p15:prstTrans prst="pageCurlDouble"/>
      </p:transition>
    </mc:Choice>
    <mc:Fallback xmlns="">
      <p:transition spd="slow" advTm="234">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7008042"/>
          </a:xfrm>
          <a:prstGeom prst="rect">
            <a:avLst/>
          </a:prstGeom>
        </p:spPr>
      </p:pic>
      <p:grpSp>
        <p:nvGrpSpPr>
          <p:cNvPr id="4" name="Grup 3"/>
          <p:cNvGrpSpPr/>
          <p:nvPr/>
        </p:nvGrpSpPr>
        <p:grpSpPr>
          <a:xfrm>
            <a:off x="1332127" y="281636"/>
            <a:ext cx="7483184" cy="386300"/>
            <a:chOff x="248570" y="193177"/>
            <a:chExt cx="7483184" cy="386300"/>
          </a:xfrm>
        </p:grpSpPr>
        <p:sp>
          <p:nvSpPr>
            <p:cNvPr id="8" name="Dikdörtgen 7"/>
            <p:cNvSpPr/>
            <p:nvPr/>
          </p:nvSpPr>
          <p:spPr>
            <a:xfrm>
              <a:off x="248570" y="193177"/>
              <a:ext cx="7483184" cy="386300"/>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 name="Metin kutusu 8"/>
            <p:cNvSpPr txBox="1"/>
            <p:nvPr/>
          </p:nvSpPr>
          <p:spPr>
            <a:xfrm>
              <a:off x="248570" y="193177"/>
              <a:ext cx="7483184" cy="3863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06626" tIns="50800" rIns="50800" bIns="50800" numCol="1" spcCol="1270" anchor="ctr" anchorCtr="0">
              <a:noAutofit/>
            </a:bodyPr>
            <a:lstStyle/>
            <a:p>
              <a:pPr lvl="0" algn="l" defTabSz="889000">
                <a:lnSpc>
                  <a:spcPct val="90000"/>
                </a:lnSpc>
                <a:spcBef>
                  <a:spcPct val="0"/>
                </a:spcBef>
                <a:spcAft>
                  <a:spcPct val="35000"/>
                </a:spcAft>
              </a:pPr>
              <a:r>
                <a:rPr lang="tr-TR" sz="2000" kern="1200" dirty="0" smtClean="0"/>
                <a:t>d) Engelsiz </a:t>
              </a:r>
              <a:r>
                <a:rPr lang="tr-TR" sz="2000" dirty="0" smtClean="0"/>
                <a:t>Çalışma</a:t>
              </a:r>
              <a:r>
                <a:rPr lang="tr-TR" sz="2000" kern="1200" dirty="0" smtClean="0"/>
                <a:t> Salonu</a:t>
              </a:r>
              <a:endParaRPr lang="tr-TR" sz="2000" kern="1200" dirty="0"/>
            </a:p>
          </p:txBody>
        </p:sp>
      </p:grpSp>
      <p:sp>
        <p:nvSpPr>
          <p:cNvPr id="7" name="Oval 6"/>
          <p:cNvSpPr/>
          <p:nvPr/>
        </p:nvSpPr>
        <p:spPr>
          <a:xfrm>
            <a:off x="1090689" y="233348"/>
            <a:ext cx="482875" cy="482875"/>
          </a:xfrm>
          <a:prstGeom prst="ellipse">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0" name="Sağ Ok 9"/>
          <p:cNvSpPr/>
          <p:nvPr/>
        </p:nvSpPr>
        <p:spPr>
          <a:xfrm>
            <a:off x="207412" y="1128713"/>
            <a:ext cx="219807" cy="13188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Sağ Ok 10"/>
          <p:cNvSpPr/>
          <p:nvPr/>
        </p:nvSpPr>
        <p:spPr>
          <a:xfrm>
            <a:off x="207410" y="2843572"/>
            <a:ext cx="219807" cy="13188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 name="Metin kutusu 4"/>
          <p:cNvSpPr txBox="1"/>
          <p:nvPr/>
        </p:nvSpPr>
        <p:spPr>
          <a:xfrm>
            <a:off x="1090689" y="1047619"/>
            <a:ext cx="7719203" cy="1815882"/>
          </a:xfrm>
          <a:prstGeom prst="rect">
            <a:avLst/>
          </a:prstGeom>
          <a:noFill/>
        </p:spPr>
        <p:txBody>
          <a:bodyPr wrap="square" rtlCol="0">
            <a:spAutoFit/>
          </a:bodyPr>
          <a:lstStyle/>
          <a:p>
            <a:pPr algn="ctr"/>
            <a:r>
              <a:rPr lang="tr-TR" sz="1400" b="1" dirty="0"/>
              <a:t>Engelsiz Çalışma Salonu Hakkında Detaylı </a:t>
            </a:r>
            <a:r>
              <a:rPr lang="tr-TR" sz="1400" b="1" dirty="0" smtClean="0"/>
              <a:t>Bilgiyi Nasıl Edinebilirim?</a:t>
            </a:r>
            <a:endParaRPr lang="tr-TR" sz="1400" b="1" dirty="0"/>
          </a:p>
          <a:p>
            <a:pPr algn="ctr"/>
            <a:endParaRPr lang="tr-TR" sz="1400" dirty="0"/>
          </a:p>
          <a:p>
            <a:pPr algn="ctr"/>
            <a:r>
              <a:rPr lang="tr-TR" sz="1400" dirty="0" smtClean="0"/>
              <a:t>Engelsiz.asbu.edu.tr web sitesi adresimizde hizmetler menüsünde yer alan Engelsiz Çalışma Salonu bölümüne girebilirsiniz.</a:t>
            </a:r>
          </a:p>
          <a:p>
            <a:pPr algn="ctr"/>
            <a:endParaRPr lang="tr-TR" sz="1400" dirty="0"/>
          </a:p>
          <a:p>
            <a:pPr algn="ctr"/>
            <a:r>
              <a:rPr lang="tr-TR" sz="1400" dirty="0" smtClean="0"/>
              <a:t>Engelsiz Çalışma Salonu Tanıtım Rehberi’ </a:t>
            </a:r>
            <a:r>
              <a:rPr lang="tr-TR" sz="1400" dirty="0" err="1" smtClean="0"/>
              <a:t>mizi</a:t>
            </a:r>
            <a:r>
              <a:rPr lang="tr-TR" sz="1400" dirty="0" smtClean="0"/>
              <a:t> inceleyebilir, tanıtım vidomuzu izleyebilirsiniz.</a:t>
            </a:r>
          </a:p>
          <a:p>
            <a:pPr algn="ctr"/>
            <a:endParaRPr lang="tr-TR" sz="1400" dirty="0"/>
          </a:p>
          <a:p>
            <a:pPr algn="ctr"/>
            <a:endParaRPr lang="tr-TR" sz="1400" dirty="0" smtClean="0"/>
          </a:p>
        </p:txBody>
      </p:sp>
      <p:pic>
        <p:nvPicPr>
          <p:cNvPr id="18" name="Resim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24472" y="4316858"/>
            <a:ext cx="3179614" cy="2127898"/>
          </a:xfrm>
          <a:prstGeom prst="rect">
            <a:avLst/>
          </a:prstGeom>
        </p:spPr>
      </p:pic>
      <p:sp>
        <p:nvSpPr>
          <p:cNvPr id="19" name="Metin kutusu 18"/>
          <p:cNvSpPr txBox="1"/>
          <p:nvPr/>
        </p:nvSpPr>
        <p:spPr>
          <a:xfrm>
            <a:off x="1090687" y="2782635"/>
            <a:ext cx="7719203" cy="2462213"/>
          </a:xfrm>
          <a:prstGeom prst="rect">
            <a:avLst/>
          </a:prstGeom>
          <a:noFill/>
        </p:spPr>
        <p:txBody>
          <a:bodyPr wrap="square" rtlCol="0">
            <a:spAutoFit/>
          </a:bodyPr>
          <a:lstStyle/>
          <a:p>
            <a:pPr algn="ctr"/>
            <a:r>
              <a:rPr lang="tr-TR" sz="1400" b="1" dirty="0"/>
              <a:t>Engelsiz Çalışma Salonu’n da ki Özel Cihaz Ve Programları Kullanmayı Nasıl Öğrenebilirim? </a:t>
            </a:r>
          </a:p>
          <a:p>
            <a:pPr algn="ctr"/>
            <a:endParaRPr lang="tr-TR" sz="1400" dirty="0"/>
          </a:p>
          <a:p>
            <a:pPr algn="ctr"/>
            <a:r>
              <a:rPr lang="tr-TR" sz="1400" dirty="0"/>
              <a:t>Engelsiz.asbu.edu.tr web sitesi üzerinden Hizmetler menüsünden </a:t>
            </a:r>
            <a:r>
              <a:rPr lang="tr-TR" sz="1400" dirty="0" err="1" smtClean="0"/>
              <a:t>Engesiz</a:t>
            </a:r>
            <a:r>
              <a:rPr lang="tr-TR" sz="1400" dirty="0" smtClean="0"/>
              <a:t> </a:t>
            </a:r>
            <a:r>
              <a:rPr lang="tr-TR" sz="1400" dirty="0"/>
              <a:t>Çalışma Bölümü’nde yer alan tanıtım rehberi ve eğitim videolarını izleyerek.</a:t>
            </a:r>
          </a:p>
          <a:p>
            <a:pPr algn="ctr"/>
            <a:endParaRPr lang="tr-TR" sz="1400" dirty="0"/>
          </a:p>
          <a:p>
            <a:pPr algn="ctr"/>
            <a:r>
              <a:rPr lang="tr-TR" sz="1400" dirty="0"/>
              <a:t>@</a:t>
            </a:r>
            <a:r>
              <a:rPr lang="tr-TR" sz="1400" dirty="0" err="1"/>
              <a:t>ASBUEngelliOgrenciBirimi</a:t>
            </a:r>
            <a:r>
              <a:rPr lang="tr-TR" sz="1400" dirty="0"/>
              <a:t> </a:t>
            </a:r>
            <a:r>
              <a:rPr lang="tr-TR" sz="1400" dirty="0" err="1"/>
              <a:t>youtube</a:t>
            </a:r>
            <a:r>
              <a:rPr lang="tr-TR" sz="1400" dirty="0"/>
              <a:t> </a:t>
            </a:r>
            <a:r>
              <a:rPr lang="tr-TR" sz="1400" dirty="0" smtClean="0"/>
              <a:t>kanalında</a:t>
            </a:r>
            <a:r>
              <a:rPr lang="tr-TR" sz="1400" dirty="0" smtClean="0"/>
              <a:t> </a:t>
            </a:r>
            <a:r>
              <a:rPr lang="tr-TR" sz="1400" dirty="0"/>
              <a:t>Engelsiz Çalışma Salonu oynatma listesinde ki videoları izleyerek öğrenebilirsiniz.</a:t>
            </a:r>
          </a:p>
          <a:p>
            <a:pPr algn="ctr"/>
            <a:endParaRPr lang="tr-TR" sz="1400" dirty="0" smtClean="0"/>
          </a:p>
          <a:p>
            <a:pPr algn="ctr"/>
            <a:endParaRPr lang="tr-TR" sz="1400" dirty="0"/>
          </a:p>
          <a:p>
            <a:pPr algn="ctr"/>
            <a:endParaRPr lang="tr-TR" sz="1400" dirty="0"/>
          </a:p>
          <a:p>
            <a:pPr algn="ctr"/>
            <a:endParaRPr lang="tr-TR" sz="1400" dirty="0" smtClean="0"/>
          </a:p>
        </p:txBody>
      </p:sp>
    </p:spTree>
    <p:extLst>
      <p:ext uri="{BB962C8B-B14F-4D97-AF65-F5344CB8AC3E}">
        <p14:creationId xmlns:p14="http://schemas.microsoft.com/office/powerpoint/2010/main" val="19368494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7008042"/>
          </a:xfrm>
          <a:prstGeom prst="rect">
            <a:avLst/>
          </a:prstGeom>
        </p:spPr>
      </p:pic>
      <p:sp>
        <p:nvSpPr>
          <p:cNvPr id="5" name="Metin kutusu 4"/>
          <p:cNvSpPr txBox="1"/>
          <p:nvPr/>
        </p:nvSpPr>
        <p:spPr>
          <a:xfrm>
            <a:off x="1090689" y="1065203"/>
            <a:ext cx="7724622" cy="3062377"/>
          </a:xfrm>
          <a:prstGeom prst="rect">
            <a:avLst/>
          </a:prstGeom>
          <a:noFill/>
        </p:spPr>
        <p:txBody>
          <a:bodyPr wrap="square" rtlCol="0">
            <a:spAutoFit/>
          </a:bodyPr>
          <a:lstStyle/>
          <a:p>
            <a:pPr algn="ctr"/>
            <a:r>
              <a:rPr lang="tr-TR" sz="1400" b="1" dirty="0"/>
              <a:t>Görme ve ortopedik engelli öğrencilerimiz Sağlık Kurulu raporları ile aşağıdaki internet kütüphanelere üye olabilir, kaynaklara online erişebilirler.</a:t>
            </a:r>
            <a:endParaRPr lang="tr-TR" sz="1400" b="1" dirty="0"/>
          </a:p>
          <a:p>
            <a:pPr algn="ctr"/>
            <a:endParaRPr lang="tr-TR" sz="900" b="1" dirty="0">
              <a:solidFill>
                <a:srgbClr val="555557"/>
              </a:solidFill>
            </a:endParaRPr>
          </a:p>
          <a:p>
            <a:pPr algn="ctr"/>
            <a:r>
              <a:rPr lang="tr-TR" sz="1600" dirty="0">
                <a:hlinkClick r:id="rId3"/>
              </a:rPr>
              <a:t>Engelsiz </a:t>
            </a:r>
            <a:r>
              <a:rPr lang="tr-TR" sz="1600" dirty="0" smtClean="0">
                <a:hlinkClick r:id="rId3"/>
              </a:rPr>
              <a:t>Kütüphane</a:t>
            </a:r>
            <a:endParaRPr lang="tr-TR" sz="1600" dirty="0"/>
          </a:p>
          <a:p>
            <a:pPr algn="ctr"/>
            <a:r>
              <a:rPr lang="tr-TR" sz="1600" dirty="0">
                <a:hlinkClick r:id="rId4"/>
              </a:rPr>
              <a:t>Kadıköy Belediyesi Sesli </a:t>
            </a:r>
            <a:r>
              <a:rPr lang="tr-TR" sz="1600" dirty="0" smtClean="0">
                <a:hlinkClick r:id="rId4"/>
              </a:rPr>
              <a:t>Kütüphane</a:t>
            </a:r>
            <a:r>
              <a:rPr lang="tr-TR" sz="1600" dirty="0"/>
              <a:t> </a:t>
            </a:r>
            <a:endParaRPr lang="tr-TR" sz="1600" dirty="0" smtClean="0"/>
          </a:p>
          <a:p>
            <a:pPr algn="ctr"/>
            <a:r>
              <a:rPr lang="tr-TR" sz="1600" dirty="0" smtClean="0">
                <a:hlinkClick r:id="rId5"/>
              </a:rPr>
              <a:t>Milli </a:t>
            </a:r>
            <a:r>
              <a:rPr lang="tr-TR" sz="1600" dirty="0">
                <a:hlinkClick r:id="rId5"/>
              </a:rPr>
              <a:t>Kütüphane Konuşan </a:t>
            </a:r>
            <a:r>
              <a:rPr lang="tr-TR" sz="1600" dirty="0" smtClean="0">
                <a:hlinkClick r:id="rId5"/>
              </a:rPr>
              <a:t>Kitaplık</a:t>
            </a:r>
            <a:endParaRPr lang="tr-TR" sz="1600" u="sng" dirty="0">
              <a:hlinkClick r:id="rId5"/>
            </a:endParaRPr>
          </a:p>
          <a:p>
            <a:pPr algn="ctr"/>
            <a:r>
              <a:rPr lang="tr-TR" sz="1600" dirty="0" smtClean="0">
                <a:hlinkClick r:id="rId5"/>
              </a:rPr>
              <a:t>Türkiye </a:t>
            </a:r>
            <a:r>
              <a:rPr lang="tr-TR" sz="1600" dirty="0">
                <a:hlinkClick r:id="rId5"/>
              </a:rPr>
              <a:t>Görme Özürlüler </a:t>
            </a:r>
            <a:r>
              <a:rPr lang="tr-TR" sz="1600" dirty="0" smtClean="0">
                <a:hlinkClick r:id="rId5"/>
              </a:rPr>
              <a:t>Kitaplığı</a:t>
            </a:r>
          </a:p>
          <a:p>
            <a:endParaRPr lang="tr-TR" dirty="0">
              <a:hlinkClick r:id="rId5"/>
            </a:endParaRPr>
          </a:p>
          <a:p>
            <a:pPr lvl="0" algn="ctr" eaLnBrk="0" fontAlgn="base" hangingPunct="0">
              <a:spcBef>
                <a:spcPct val="0"/>
              </a:spcBef>
              <a:spcAft>
                <a:spcPct val="0"/>
              </a:spcAft>
            </a:pPr>
            <a:endParaRPr lang="tr-TR" altLang="tr-TR" sz="1400" b="1" dirty="0" smtClean="0">
              <a:solidFill>
                <a:srgbClr val="555557"/>
              </a:solidFill>
            </a:endParaRPr>
          </a:p>
          <a:p>
            <a:pPr lvl="0" algn="ctr" fontAlgn="base">
              <a:spcBef>
                <a:spcPct val="0"/>
              </a:spcBef>
              <a:spcAft>
                <a:spcPct val="0"/>
              </a:spcAft>
            </a:pPr>
            <a:r>
              <a:rPr lang="tr-TR" altLang="tr-TR" sz="1400" b="1" dirty="0"/>
              <a:t>Üniversitemiz GETEM (Görme Engelliler Teknoloji ve Eğitim Laboratuvarı) üyesidir. </a:t>
            </a:r>
            <a:r>
              <a:rPr lang="tr-TR" altLang="tr-TR" sz="1400" b="1" dirty="0" err="1"/>
              <a:t>GETEM’e</a:t>
            </a:r>
            <a:r>
              <a:rPr lang="tr-TR" altLang="tr-TR" sz="1400" b="1" dirty="0"/>
              <a:t> üye olmak için Kütüphane Ve Dokümantasyon Daire Başkanlığı’nın Engelsiz Çalışma Salonu personelleriyle iletişime geçebilirsiniz.</a:t>
            </a:r>
          </a:p>
          <a:p>
            <a:endParaRPr lang="tr-TR" dirty="0" smtClean="0">
              <a:hlinkClick r:id="rId5"/>
            </a:endParaRPr>
          </a:p>
        </p:txBody>
      </p:sp>
      <p:grpSp>
        <p:nvGrpSpPr>
          <p:cNvPr id="4" name="Grup 3"/>
          <p:cNvGrpSpPr/>
          <p:nvPr/>
        </p:nvGrpSpPr>
        <p:grpSpPr>
          <a:xfrm>
            <a:off x="1332127" y="281636"/>
            <a:ext cx="7483184" cy="386300"/>
            <a:chOff x="248570" y="193177"/>
            <a:chExt cx="7483184" cy="386300"/>
          </a:xfrm>
        </p:grpSpPr>
        <p:sp>
          <p:nvSpPr>
            <p:cNvPr id="8" name="Dikdörtgen 7"/>
            <p:cNvSpPr/>
            <p:nvPr/>
          </p:nvSpPr>
          <p:spPr>
            <a:xfrm>
              <a:off x="248570" y="193177"/>
              <a:ext cx="7483184" cy="386300"/>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 name="Metin kutusu 8"/>
            <p:cNvSpPr txBox="1"/>
            <p:nvPr/>
          </p:nvSpPr>
          <p:spPr>
            <a:xfrm>
              <a:off x="248570" y="193177"/>
              <a:ext cx="7483184" cy="3863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06626" tIns="50800" rIns="50800" bIns="50800" numCol="1" spcCol="1270" anchor="ctr" anchorCtr="0">
              <a:noAutofit/>
            </a:bodyPr>
            <a:lstStyle/>
            <a:p>
              <a:pPr lvl="0" algn="l" defTabSz="889000">
                <a:lnSpc>
                  <a:spcPct val="90000"/>
                </a:lnSpc>
                <a:spcBef>
                  <a:spcPct val="0"/>
                </a:spcBef>
                <a:spcAft>
                  <a:spcPct val="35000"/>
                </a:spcAft>
              </a:pPr>
              <a:r>
                <a:rPr lang="tr-TR" sz="2000" kern="1200" dirty="0" smtClean="0"/>
                <a:t>d) Engelsiz </a:t>
              </a:r>
              <a:r>
                <a:rPr lang="tr-TR" sz="2000" dirty="0" smtClean="0"/>
                <a:t>Çalışma</a:t>
              </a:r>
              <a:r>
                <a:rPr lang="tr-TR" sz="2000" kern="1200" dirty="0" smtClean="0"/>
                <a:t> Salonu</a:t>
              </a:r>
              <a:endParaRPr lang="tr-TR" sz="2000" kern="1200" dirty="0"/>
            </a:p>
          </p:txBody>
        </p:sp>
      </p:grpSp>
      <p:sp>
        <p:nvSpPr>
          <p:cNvPr id="7" name="Oval 6"/>
          <p:cNvSpPr/>
          <p:nvPr/>
        </p:nvSpPr>
        <p:spPr>
          <a:xfrm>
            <a:off x="1090689" y="233348"/>
            <a:ext cx="482875" cy="482875"/>
          </a:xfrm>
          <a:prstGeom prst="ellipse">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0" name="Sağ Ok 9"/>
          <p:cNvSpPr/>
          <p:nvPr/>
        </p:nvSpPr>
        <p:spPr>
          <a:xfrm>
            <a:off x="207409" y="1179506"/>
            <a:ext cx="219807" cy="13188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1" name="Resim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774694" y="3991708"/>
            <a:ext cx="2599729" cy="2294791"/>
          </a:xfrm>
          <a:prstGeom prst="rect">
            <a:avLst/>
          </a:prstGeom>
        </p:spPr>
      </p:pic>
      <p:sp>
        <p:nvSpPr>
          <p:cNvPr id="12" name="Sağ Ok 11"/>
          <p:cNvSpPr/>
          <p:nvPr/>
        </p:nvSpPr>
        <p:spPr>
          <a:xfrm>
            <a:off x="207410" y="3193313"/>
            <a:ext cx="219807" cy="13188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27359198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7008042"/>
          </a:xfrm>
          <a:prstGeom prst="rect">
            <a:avLst/>
          </a:prstGeom>
        </p:spPr>
      </p:pic>
      <p:grpSp>
        <p:nvGrpSpPr>
          <p:cNvPr id="4" name="Grup 3"/>
          <p:cNvGrpSpPr/>
          <p:nvPr/>
        </p:nvGrpSpPr>
        <p:grpSpPr>
          <a:xfrm>
            <a:off x="1332127" y="299225"/>
            <a:ext cx="7483184" cy="386300"/>
            <a:chOff x="248570" y="772736"/>
            <a:chExt cx="7483184" cy="386300"/>
          </a:xfrm>
        </p:grpSpPr>
        <p:sp>
          <p:nvSpPr>
            <p:cNvPr id="8" name="Dikdörtgen 7"/>
            <p:cNvSpPr/>
            <p:nvPr/>
          </p:nvSpPr>
          <p:spPr>
            <a:xfrm>
              <a:off x="248570" y="772736"/>
              <a:ext cx="7483184" cy="386300"/>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 name="Metin kutusu 8"/>
            <p:cNvSpPr txBox="1"/>
            <p:nvPr/>
          </p:nvSpPr>
          <p:spPr>
            <a:xfrm>
              <a:off x="248570" y="772736"/>
              <a:ext cx="7483184" cy="3863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06626" tIns="50800" rIns="50800" bIns="50800" numCol="1" spcCol="1270" anchor="ctr" anchorCtr="0">
              <a:noAutofit/>
            </a:bodyPr>
            <a:lstStyle/>
            <a:p>
              <a:pPr lvl="0" algn="l" defTabSz="889000">
                <a:lnSpc>
                  <a:spcPct val="90000"/>
                </a:lnSpc>
                <a:spcBef>
                  <a:spcPct val="0"/>
                </a:spcBef>
                <a:spcAft>
                  <a:spcPct val="35000"/>
                </a:spcAft>
              </a:pPr>
              <a:r>
                <a:rPr lang="tr-TR" sz="2000" kern="1200" dirty="0" smtClean="0"/>
                <a:t>e) Kısmi Zamanlı Öğrenci Desteği</a:t>
              </a:r>
              <a:endParaRPr lang="tr-TR" sz="2000" kern="1200" dirty="0"/>
            </a:p>
          </p:txBody>
        </p:sp>
      </p:grpSp>
      <p:sp>
        <p:nvSpPr>
          <p:cNvPr id="7" name="Oval 6"/>
          <p:cNvSpPr/>
          <p:nvPr/>
        </p:nvSpPr>
        <p:spPr>
          <a:xfrm>
            <a:off x="1090689" y="250938"/>
            <a:ext cx="482875" cy="482875"/>
          </a:xfrm>
          <a:prstGeom prst="ellipse">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0" name="Sağ Ok 9"/>
          <p:cNvSpPr/>
          <p:nvPr/>
        </p:nvSpPr>
        <p:spPr>
          <a:xfrm>
            <a:off x="207414" y="1155081"/>
            <a:ext cx="219807" cy="13188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Sağ Ok 10"/>
          <p:cNvSpPr/>
          <p:nvPr/>
        </p:nvSpPr>
        <p:spPr>
          <a:xfrm>
            <a:off x="217000" y="2442047"/>
            <a:ext cx="219807" cy="13188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Sağ Ok 11"/>
          <p:cNvSpPr/>
          <p:nvPr/>
        </p:nvSpPr>
        <p:spPr>
          <a:xfrm>
            <a:off x="212604" y="3626775"/>
            <a:ext cx="219807" cy="13188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2" name="Resim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14423" y="4958862"/>
            <a:ext cx="2058603" cy="1451532"/>
          </a:xfrm>
          <a:prstGeom prst="rect">
            <a:avLst/>
          </a:prstGeom>
        </p:spPr>
      </p:pic>
      <p:sp>
        <p:nvSpPr>
          <p:cNvPr id="5" name="Metin kutusu 4"/>
          <p:cNvSpPr txBox="1"/>
          <p:nvPr/>
        </p:nvSpPr>
        <p:spPr>
          <a:xfrm>
            <a:off x="1266092" y="1038822"/>
            <a:ext cx="7552593" cy="5139869"/>
          </a:xfrm>
          <a:prstGeom prst="rect">
            <a:avLst/>
          </a:prstGeom>
          <a:noFill/>
        </p:spPr>
        <p:txBody>
          <a:bodyPr wrap="square" rtlCol="0">
            <a:spAutoFit/>
          </a:bodyPr>
          <a:lstStyle/>
          <a:p>
            <a:r>
              <a:rPr lang="tr-TR" dirty="0"/>
              <a:t>Raporuyla birlikte Engelli Öğrenci Birimi'ne başvuran, Engelli Öğrenci Birimi'nde dosyası bulunan engelli öğrencilerimiz "Kısmi Zamanlı Öğrenci Desteği" almayı veya Engelli Öğrenci Birimi'nde "Kısmi Zamanlı Öğrenci Olarak Çalışmayı" talep edebilir</a:t>
            </a:r>
            <a:r>
              <a:rPr lang="tr-TR" dirty="0" smtClean="0"/>
              <a:t>.</a:t>
            </a:r>
          </a:p>
          <a:p>
            <a:endParaRPr lang="tr-TR" dirty="0"/>
          </a:p>
          <a:p>
            <a:r>
              <a:rPr lang="tr-TR" dirty="0"/>
              <a:t>Kısmi zamanlı öğrenci desteği talep eden veya kısmi öğrenci olarak çalışmak isteyen öğrencilerimiz her eğitim-öğretim yılı başında taleplerini Engelli Öğrenci Birimi'ne iletmelidirler</a:t>
            </a:r>
            <a:r>
              <a:rPr lang="tr-TR" dirty="0" smtClean="0"/>
              <a:t>.</a:t>
            </a:r>
          </a:p>
          <a:p>
            <a:endParaRPr lang="tr-TR" dirty="0"/>
          </a:p>
          <a:p>
            <a:r>
              <a:rPr lang="tr-TR" dirty="0"/>
              <a:t>Engelli Öğrenci Birimi, Sağlık Kültür Daire Başkanlığı ile birlikte talebi değerlendirmektedir</a:t>
            </a:r>
            <a:r>
              <a:rPr lang="tr-TR" dirty="0" smtClean="0"/>
              <a:t>.</a:t>
            </a:r>
          </a:p>
          <a:p>
            <a:endParaRPr lang="tr-TR" dirty="0"/>
          </a:p>
          <a:p>
            <a:r>
              <a:rPr lang="tr-TR" sz="1600" dirty="0"/>
              <a:t>Talep değerlendirilirken </a:t>
            </a:r>
            <a:r>
              <a:rPr lang="tr-TR" sz="1600" dirty="0">
                <a:hlinkClick r:id="rId4"/>
              </a:rPr>
              <a:t>"</a:t>
            </a:r>
            <a:r>
              <a:rPr lang="tr-TR" sz="1600" dirty="0">
                <a:hlinkClick r:id="rId5"/>
              </a:rPr>
              <a:t>YÖK Engelli Bireylere Yönelik Sınav Uygulamalarında ve Engelli Kontenjanında Aranacak Sağlık Şartlarına Dair Yönetmelik</a:t>
            </a:r>
            <a:r>
              <a:rPr lang="tr-TR" sz="1600" dirty="0">
                <a:hlinkClick r:id="rId4"/>
              </a:rPr>
              <a:t>"</a:t>
            </a:r>
            <a:r>
              <a:rPr lang="tr-TR" sz="1600" dirty="0"/>
              <a:t> göz önünde bulundurulmaktadır</a:t>
            </a:r>
            <a:r>
              <a:rPr lang="tr-TR" sz="1600" dirty="0" smtClean="0"/>
              <a:t>.</a:t>
            </a:r>
          </a:p>
          <a:p>
            <a:endParaRPr lang="tr-TR" sz="1600" dirty="0"/>
          </a:p>
          <a:p>
            <a:r>
              <a:rPr lang="tr-TR" sz="1600" dirty="0"/>
              <a:t>Kısmi zamanlı öğrenci olarak görev yapacak kişilerin çalışma </a:t>
            </a:r>
            <a:r>
              <a:rPr lang="tr-TR" sz="1600" dirty="0" smtClean="0"/>
              <a:t>koşulları</a:t>
            </a:r>
          </a:p>
          <a:p>
            <a:r>
              <a:rPr lang="tr-TR" sz="1600" dirty="0" smtClean="0">
                <a:hlinkClick r:id="rId6"/>
              </a:rPr>
              <a:t>Kısmi </a:t>
            </a:r>
            <a:r>
              <a:rPr lang="tr-TR" sz="1600" dirty="0">
                <a:hlinkClick r:id="rId6"/>
              </a:rPr>
              <a:t>Zamanlı Öğrenci (KZÖ) Çalışma Yönergesi</a:t>
            </a:r>
            <a:r>
              <a:rPr lang="tr-TR" sz="1600" dirty="0"/>
              <a:t> </a:t>
            </a:r>
            <a:r>
              <a:rPr lang="tr-TR" sz="1600" dirty="0" smtClean="0"/>
              <a:t>doğrultusunda</a:t>
            </a:r>
          </a:p>
          <a:p>
            <a:r>
              <a:rPr lang="tr-TR" sz="1600" dirty="0" smtClean="0"/>
              <a:t>belirlenmektedir</a:t>
            </a:r>
            <a:r>
              <a:rPr lang="tr-TR" sz="1600" dirty="0"/>
              <a:t>. </a:t>
            </a:r>
          </a:p>
        </p:txBody>
      </p:sp>
      <p:sp>
        <p:nvSpPr>
          <p:cNvPr id="13" name="Sağ Ok 12"/>
          <p:cNvSpPr/>
          <p:nvPr/>
        </p:nvSpPr>
        <p:spPr>
          <a:xfrm>
            <a:off x="207413" y="4406148"/>
            <a:ext cx="219807" cy="13188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4" name="Sağ Ok 13"/>
          <p:cNvSpPr/>
          <p:nvPr/>
        </p:nvSpPr>
        <p:spPr>
          <a:xfrm>
            <a:off x="201552" y="5414120"/>
            <a:ext cx="219807" cy="13188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29614380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7008042"/>
          </a:xfrm>
          <a:prstGeom prst="rect">
            <a:avLst/>
          </a:prstGeom>
        </p:spPr>
      </p:pic>
      <p:grpSp>
        <p:nvGrpSpPr>
          <p:cNvPr id="4" name="Grup 3"/>
          <p:cNvGrpSpPr/>
          <p:nvPr/>
        </p:nvGrpSpPr>
        <p:grpSpPr>
          <a:xfrm>
            <a:off x="1332127" y="299225"/>
            <a:ext cx="7483184" cy="386300"/>
            <a:chOff x="248570" y="772736"/>
            <a:chExt cx="7483184" cy="386300"/>
          </a:xfrm>
        </p:grpSpPr>
        <p:sp>
          <p:nvSpPr>
            <p:cNvPr id="8" name="Dikdörtgen 7"/>
            <p:cNvSpPr/>
            <p:nvPr/>
          </p:nvSpPr>
          <p:spPr>
            <a:xfrm>
              <a:off x="248570" y="772736"/>
              <a:ext cx="7483184" cy="386300"/>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 name="Metin kutusu 8"/>
            <p:cNvSpPr txBox="1"/>
            <p:nvPr/>
          </p:nvSpPr>
          <p:spPr>
            <a:xfrm>
              <a:off x="248570" y="772736"/>
              <a:ext cx="7483184" cy="3863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06626" tIns="50800" rIns="50800" bIns="50800" numCol="1" spcCol="1270" anchor="ctr" anchorCtr="0">
              <a:noAutofit/>
            </a:bodyPr>
            <a:lstStyle/>
            <a:p>
              <a:pPr lvl="0" algn="l" defTabSz="889000">
                <a:lnSpc>
                  <a:spcPct val="90000"/>
                </a:lnSpc>
                <a:spcBef>
                  <a:spcPct val="0"/>
                </a:spcBef>
                <a:spcAft>
                  <a:spcPct val="35000"/>
                </a:spcAft>
              </a:pPr>
              <a:r>
                <a:rPr lang="tr-TR" sz="2000" kern="1200" dirty="0" smtClean="0"/>
                <a:t>f) Glütensiz Yemek Hizmeti</a:t>
              </a:r>
              <a:endParaRPr lang="tr-TR" sz="2000" kern="1200" dirty="0"/>
            </a:p>
          </p:txBody>
        </p:sp>
      </p:grpSp>
      <p:sp>
        <p:nvSpPr>
          <p:cNvPr id="7" name="Oval 6"/>
          <p:cNvSpPr/>
          <p:nvPr/>
        </p:nvSpPr>
        <p:spPr>
          <a:xfrm>
            <a:off x="1090689" y="250938"/>
            <a:ext cx="482875" cy="482875"/>
          </a:xfrm>
          <a:prstGeom prst="ellipse">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0" name="Sağ Ok 9"/>
          <p:cNvSpPr/>
          <p:nvPr/>
        </p:nvSpPr>
        <p:spPr>
          <a:xfrm>
            <a:off x="207414" y="1155081"/>
            <a:ext cx="219807" cy="13188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Sağ Ok 10"/>
          <p:cNvSpPr/>
          <p:nvPr/>
        </p:nvSpPr>
        <p:spPr>
          <a:xfrm>
            <a:off x="217000" y="1935455"/>
            <a:ext cx="219807" cy="13188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 name="Metin kutusu 4"/>
          <p:cNvSpPr txBox="1"/>
          <p:nvPr/>
        </p:nvSpPr>
        <p:spPr>
          <a:xfrm>
            <a:off x="1266092" y="1038822"/>
            <a:ext cx="7552593" cy="4278094"/>
          </a:xfrm>
          <a:prstGeom prst="rect">
            <a:avLst/>
          </a:prstGeom>
          <a:noFill/>
        </p:spPr>
        <p:txBody>
          <a:bodyPr wrap="square" rtlCol="0">
            <a:spAutoFit/>
          </a:bodyPr>
          <a:lstStyle/>
          <a:p>
            <a:r>
              <a:rPr lang="tr-TR" sz="1600" dirty="0"/>
              <a:t>Üniversitemizdeki tüm </a:t>
            </a:r>
            <a:r>
              <a:rPr lang="tr-TR" sz="1600" dirty="0" err="1" smtClean="0"/>
              <a:t>çölyak</a:t>
            </a:r>
            <a:r>
              <a:rPr lang="tr-TR" sz="1600" dirty="0" smtClean="0"/>
              <a:t> </a:t>
            </a:r>
            <a:r>
              <a:rPr lang="tr-TR" sz="1600" dirty="0"/>
              <a:t>hastası öğrenci ve personellerimiz için yemekhanelerimizde </a:t>
            </a:r>
            <a:r>
              <a:rPr lang="tr-TR" sz="1600" dirty="0" smtClean="0"/>
              <a:t>glütensiz </a:t>
            </a:r>
            <a:r>
              <a:rPr lang="tr-TR" sz="1600" dirty="0"/>
              <a:t>yemek menüsü verilmektedir.</a:t>
            </a:r>
          </a:p>
          <a:p>
            <a:endParaRPr lang="tr-TR" sz="1600" dirty="0"/>
          </a:p>
          <a:p>
            <a:r>
              <a:rPr lang="tr-TR" sz="1600" dirty="0"/>
              <a:t>Hizmetten faydalanmak isteyen öğrenci ve personellerimiz başvuru formunu doldurup, sağlık kurulu raporunu </a:t>
            </a:r>
            <a:r>
              <a:rPr lang="tr-TR" sz="1600" dirty="0">
                <a:hlinkClick r:id="rId3"/>
              </a:rPr>
              <a:t>engelsiz@asbu.edu.tr</a:t>
            </a:r>
            <a:r>
              <a:rPr lang="tr-TR" sz="1600" dirty="0"/>
              <a:t> adresine göndermelidirler</a:t>
            </a:r>
            <a:r>
              <a:rPr lang="tr-TR" sz="1600" dirty="0" smtClean="0"/>
              <a:t>.</a:t>
            </a:r>
            <a:endParaRPr lang="tr-TR" sz="1600" dirty="0"/>
          </a:p>
          <a:p>
            <a:endParaRPr lang="tr-TR" sz="1600" dirty="0"/>
          </a:p>
          <a:p>
            <a:r>
              <a:rPr lang="tr-TR" sz="1600" dirty="0"/>
              <a:t>Her eğitim-öğretim yılı başında daha önce talepte bulunulmuş olsa dahi başvurular güncellenmelidir. </a:t>
            </a:r>
          </a:p>
          <a:p>
            <a:endParaRPr lang="tr-TR" sz="1600" dirty="0"/>
          </a:p>
          <a:p>
            <a:r>
              <a:rPr lang="tr-TR" sz="1600" dirty="0"/>
              <a:t>Her eğitim-öğretim yılı başında başvuru koşulları ve tarihi tüm öğrenci ve personellerimize e-posta yoluyla gönderilecek, sosyal medya hesaplarımızda ve web sitemizde yayınlanacaktır</a:t>
            </a:r>
            <a:r>
              <a:rPr lang="tr-TR" sz="1600" dirty="0" smtClean="0"/>
              <a:t>.</a:t>
            </a:r>
          </a:p>
          <a:p>
            <a:endParaRPr lang="tr-TR" sz="1600" dirty="0"/>
          </a:p>
          <a:p>
            <a:endParaRPr lang="tr-TR" sz="1600" dirty="0"/>
          </a:p>
          <a:p>
            <a:endParaRPr lang="tr-TR" sz="1600" dirty="0"/>
          </a:p>
          <a:p>
            <a:endParaRPr lang="tr-TR" sz="1600" dirty="0" smtClean="0"/>
          </a:p>
          <a:p>
            <a:endParaRPr lang="tr-TR" sz="1600" dirty="0"/>
          </a:p>
        </p:txBody>
      </p:sp>
      <p:pic>
        <p:nvPicPr>
          <p:cNvPr id="3" name="Resim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97515" y="4036823"/>
            <a:ext cx="2317796" cy="2317796"/>
          </a:xfrm>
          <a:prstGeom prst="rect">
            <a:avLst/>
          </a:prstGeom>
        </p:spPr>
      </p:pic>
      <p:sp>
        <p:nvSpPr>
          <p:cNvPr id="15" name="Sağ Ok 14"/>
          <p:cNvSpPr/>
          <p:nvPr/>
        </p:nvSpPr>
        <p:spPr>
          <a:xfrm>
            <a:off x="221518" y="2670644"/>
            <a:ext cx="219807" cy="13188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6" name="Sağ Ok 15"/>
          <p:cNvSpPr/>
          <p:nvPr/>
        </p:nvSpPr>
        <p:spPr>
          <a:xfrm>
            <a:off x="217000" y="3361878"/>
            <a:ext cx="219807" cy="13188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1687263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7008042"/>
          </a:xfrm>
          <a:prstGeom prst="rect">
            <a:avLst/>
          </a:prstGeom>
        </p:spPr>
      </p:pic>
      <p:grpSp>
        <p:nvGrpSpPr>
          <p:cNvPr id="4" name="Grup 3"/>
          <p:cNvGrpSpPr/>
          <p:nvPr/>
        </p:nvGrpSpPr>
        <p:grpSpPr>
          <a:xfrm>
            <a:off x="728425" y="304479"/>
            <a:ext cx="8662036" cy="340618"/>
            <a:chOff x="241993" y="170309"/>
            <a:chExt cx="8662036" cy="340618"/>
          </a:xfrm>
        </p:grpSpPr>
        <p:sp>
          <p:nvSpPr>
            <p:cNvPr id="8" name="Dikdörtgen 7"/>
            <p:cNvSpPr/>
            <p:nvPr/>
          </p:nvSpPr>
          <p:spPr>
            <a:xfrm>
              <a:off x="241993" y="170309"/>
              <a:ext cx="8662036" cy="340618"/>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 name="Metin kutusu 8"/>
            <p:cNvSpPr txBox="1"/>
            <p:nvPr/>
          </p:nvSpPr>
          <p:spPr>
            <a:xfrm>
              <a:off x="241993" y="170309"/>
              <a:ext cx="8662036" cy="34061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70366" tIns="43180" rIns="43180" bIns="43180" numCol="1" spcCol="1270" anchor="ctr" anchorCtr="0">
              <a:noAutofit/>
            </a:bodyPr>
            <a:lstStyle/>
            <a:p>
              <a:pPr lvl="0" algn="l" defTabSz="755650">
                <a:lnSpc>
                  <a:spcPct val="90000"/>
                </a:lnSpc>
                <a:spcBef>
                  <a:spcPct val="0"/>
                </a:spcBef>
                <a:spcAft>
                  <a:spcPct val="35000"/>
                </a:spcAft>
              </a:pPr>
              <a:r>
                <a:rPr lang="tr-TR" sz="1700" dirty="0"/>
                <a:t>g</a:t>
              </a:r>
              <a:r>
                <a:rPr lang="tr-TR" sz="1700" kern="1200" dirty="0" smtClean="0"/>
                <a:t>) Danışmanlık Hizmeti</a:t>
              </a:r>
              <a:endParaRPr lang="tr-TR" sz="1700" kern="1200" dirty="0"/>
            </a:p>
          </p:txBody>
        </p:sp>
      </p:grpSp>
      <p:sp>
        <p:nvSpPr>
          <p:cNvPr id="7" name="Oval 6"/>
          <p:cNvSpPr/>
          <p:nvPr/>
        </p:nvSpPr>
        <p:spPr>
          <a:xfrm>
            <a:off x="515538" y="261902"/>
            <a:ext cx="425773" cy="425773"/>
          </a:xfrm>
          <a:prstGeom prst="ellipse">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0" name="Sağ Ok 9"/>
          <p:cNvSpPr/>
          <p:nvPr/>
        </p:nvSpPr>
        <p:spPr>
          <a:xfrm>
            <a:off x="207414" y="1137506"/>
            <a:ext cx="219807" cy="11979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Sağ Ok 10"/>
          <p:cNvSpPr/>
          <p:nvPr/>
        </p:nvSpPr>
        <p:spPr>
          <a:xfrm>
            <a:off x="207411" y="3341379"/>
            <a:ext cx="219807" cy="13188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Sağ Ok 11"/>
          <p:cNvSpPr/>
          <p:nvPr/>
        </p:nvSpPr>
        <p:spPr>
          <a:xfrm>
            <a:off x="207411" y="2244801"/>
            <a:ext cx="219807" cy="13188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2" name="Resim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69280" y="4027247"/>
            <a:ext cx="3721181" cy="1487775"/>
          </a:xfrm>
          <a:prstGeom prst="rect">
            <a:avLst/>
          </a:prstGeom>
        </p:spPr>
      </p:pic>
      <p:sp>
        <p:nvSpPr>
          <p:cNvPr id="5" name="Metin kutusu 4"/>
          <p:cNvSpPr txBox="1"/>
          <p:nvPr/>
        </p:nvSpPr>
        <p:spPr>
          <a:xfrm>
            <a:off x="728425" y="1021245"/>
            <a:ext cx="8662036" cy="5355312"/>
          </a:xfrm>
          <a:prstGeom prst="rect">
            <a:avLst/>
          </a:prstGeom>
          <a:noFill/>
        </p:spPr>
        <p:txBody>
          <a:bodyPr wrap="square" rtlCol="0">
            <a:spAutoFit/>
          </a:bodyPr>
          <a:lstStyle/>
          <a:p>
            <a:r>
              <a:rPr lang="tr-TR" dirty="0"/>
              <a:t>Ankara Sosyal Bilimler Üniversitesinde öğrenim gören Engelli öğrencilerimizin  yaşam kalitelerini yükseltmek ve karşılaştıkları sorunlara daha kolay çözüm bulmalarına yardımcı olmak amacıyla Engelli Öğrenci Birimimiz danışmanlık hizmeti </a:t>
            </a:r>
            <a:r>
              <a:rPr lang="tr-TR" dirty="0" smtClean="0"/>
              <a:t>sunmaktadır.</a:t>
            </a:r>
          </a:p>
          <a:p>
            <a:endParaRPr lang="tr-TR" dirty="0"/>
          </a:p>
          <a:p>
            <a:r>
              <a:rPr lang="tr-TR" dirty="0" smtClean="0"/>
              <a:t>Engellilik </a:t>
            </a:r>
            <a:r>
              <a:rPr lang="tr-TR" dirty="0"/>
              <a:t>alanında ihtiyaç duyulan hizmetler konusunda engelli öğrencilerimiz, engelli personellerimiz ve akademik personellerimiz birimimiz ile irtibata geçebilir, danışmanlık alabilir, birlikte çözüm üretebilirler.</a:t>
            </a:r>
          </a:p>
          <a:p>
            <a:r>
              <a:rPr lang="tr-TR" dirty="0"/>
              <a:t/>
            </a:r>
            <a:br>
              <a:rPr lang="tr-TR" dirty="0"/>
            </a:br>
            <a:r>
              <a:rPr lang="tr-TR" dirty="0"/>
              <a:t>Psikolojik Danışmanlığa ihtiyaç duymanız halinde üniversitemizin Psikolojik Danışmanlık Ve Rehberlik Servisi'nden psikolog randevusu oluşturabilirsiniz</a:t>
            </a:r>
            <a:r>
              <a:rPr lang="tr-TR" dirty="0" smtClean="0"/>
              <a:t>.</a:t>
            </a:r>
          </a:p>
          <a:p>
            <a:endParaRPr lang="tr-TR" b="1" dirty="0" smtClean="0"/>
          </a:p>
          <a:p>
            <a:endParaRPr lang="tr-TR" b="1" dirty="0"/>
          </a:p>
          <a:p>
            <a:endParaRPr lang="tr-TR" b="1" dirty="0" smtClean="0"/>
          </a:p>
          <a:p>
            <a:endParaRPr lang="tr-TR" b="1" dirty="0"/>
          </a:p>
          <a:p>
            <a:endParaRPr lang="tr-TR" b="1" dirty="0" smtClean="0"/>
          </a:p>
          <a:p>
            <a:endParaRPr lang="tr-TR" b="1" dirty="0"/>
          </a:p>
          <a:p>
            <a:endParaRPr lang="tr-TR" b="1" dirty="0" smtClean="0"/>
          </a:p>
          <a:p>
            <a:r>
              <a:rPr lang="tr-TR" b="1" dirty="0" smtClean="0"/>
              <a:t>Psikolojik </a:t>
            </a:r>
            <a:r>
              <a:rPr lang="tr-TR" b="1" dirty="0"/>
              <a:t>Danışmanlık Ve Rehberlik Servisi'nden Randevu Almak İçin:</a:t>
            </a:r>
          </a:p>
          <a:p>
            <a:r>
              <a:rPr lang="tr-TR" b="1" dirty="0" smtClean="0">
                <a:solidFill>
                  <a:srgbClr val="0070C0"/>
                </a:solidFill>
              </a:rPr>
              <a:t>sksdb.asbu.edu.tr/tr/psikolojik-</a:t>
            </a:r>
            <a:r>
              <a:rPr lang="tr-TR" b="1" dirty="0" err="1" smtClean="0">
                <a:solidFill>
                  <a:srgbClr val="0070C0"/>
                </a:solidFill>
              </a:rPr>
              <a:t>danismanlik</a:t>
            </a:r>
            <a:r>
              <a:rPr lang="tr-TR" b="1" dirty="0" smtClean="0">
                <a:solidFill>
                  <a:srgbClr val="0070C0"/>
                </a:solidFill>
              </a:rPr>
              <a:t>-ve-rehberlik-hizmeti</a:t>
            </a:r>
            <a:endParaRPr lang="tr-TR" b="1" dirty="0" smtClean="0"/>
          </a:p>
        </p:txBody>
      </p:sp>
    </p:spTree>
    <p:extLst>
      <p:ext uri="{BB962C8B-B14F-4D97-AF65-F5344CB8AC3E}">
        <p14:creationId xmlns:p14="http://schemas.microsoft.com/office/powerpoint/2010/main" val="23438455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7008042"/>
          </a:xfrm>
          <a:prstGeom prst="rect">
            <a:avLst/>
          </a:prstGeom>
        </p:spPr>
      </p:pic>
      <p:grpSp>
        <p:nvGrpSpPr>
          <p:cNvPr id="4" name="Grup 3"/>
          <p:cNvGrpSpPr/>
          <p:nvPr/>
        </p:nvGrpSpPr>
        <p:grpSpPr>
          <a:xfrm>
            <a:off x="790333" y="304478"/>
            <a:ext cx="8538221" cy="340618"/>
            <a:chOff x="365808" y="681237"/>
            <a:chExt cx="8538221" cy="340618"/>
          </a:xfrm>
        </p:grpSpPr>
        <p:sp>
          <p:nvSpPr>
            <p:cNvPr id="8" name="Dikdörtgen 7"/>
            <p:cNvSpPr/>
            <p:nvPr/>
          </p:nvSpPr>
          <p:spPr>
            <a:xfrm>
              <a:off x="365808" y="681237"/>
              <a:ext cx="8538221" cy="340618"/>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 name="Metin kutusu 8"/>
            <p:cNvSpPr txBox="1"/>
            <p:nvPr/>
          </p:nvSpPr>
          <p:spPr>
            <a:xfrm>
              <a:off x="365808" y="681237"/>
              <a:ext cx="8538221" cy="34061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70366" tIns="43180" rIns="43180" bIns="43180" numCol="1" spcCol="1270" anchor="ctr" anchorCtr="0">
              <a:noAutofit/>
            </a:bodyPr>
            <a:lstStyle/>
            <a:p>
              <a:pPr lvl="0" algn="l" defTabSz="755650">
                <a:lnSpc>
                  <a:spcPct val="90000"/>
                </a:lnSpc>
                <a:spcBef>
                  <a:spcPct val="0"/>
                </a:spcBef>
                <a:spcAft>
                  <a:spcPct val="35000"/>
                </a:spcAft>
              </a:pPr>
              <a:r>
                <a:rPr lang="tr-TR" sz="1700" dirty="0"/>
                <a:t>h</a:t>
              </a:r>
              <a:r>
                <a:rPr lang="tr-TR" sz="1700" kern="1200" dirty="0" smtClean="0"/>
                <a:t>) Diyetisyen Desteği</a:t>
              </a:r>
              <a:endParaRPr lang="tr-TR" sz="1700" kern="1200" dirty="0"/>
            </a:p>
          </p:txBody>
        </p:sp>
      </p:grpSp>
      <p:sp>
        <p:nvSpPr>
          <p:cNvPr id="7" name="Oval 6"/>
          <p:cNvSpPr/>
          <p:nvPr/>
        </p:nvSpPr>
        <p:spPr>
          <a:xfrm>
            <a:off x="577446" y="261901"/>
            <a:ext cx="425773" cy="425773"/>
          </a:xfrm>
          <a:prstGeom prst="ellipse">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0" name="Sağ Ok 9"/>
          <p:cNvSpPr/>
          <p:nvPr/>
        </p:nvSpPr>
        <p:spPr>
          <a:xfrm>
            <a:off x="207414" y="1137500"/>
            <a:ext cx="219807" cy="13188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Sağ Ok 10"/>
          <p:cNvSpPr/>
          <p:nvPr/>
        </p:nvSpPr>
        <p:spPr>
          <a:xfrm>
            <a:off x="212603" y="1965993"/>
            <a:ext cx="219807" cy="13188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Sağ Ok 11"/>
          <p:cNvSpPr/>
          <p:nvPr/>
        </p:nvSpPr>
        <p:spPr>
          <a:xfrm>
            <a:off x="207413" y="3617300"/>
            <a:ext cx="219807" cy="13188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2" name="Resim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70487" y="2933848"/>
            <a:ext cx="3480097" cy="3480097"/>
          </a:xfrm>
          <a:prstGeom prst="rect">
            <a:avLst/>
          </a:prstGeom>
        </p:spPr>
      </p:pic>
      <p:sp>
        <p:nvSpPr>
          <p:cNvPr id="5" name="Metin kutusu 4"/>
          <p:cNvSpPr txBox="1"/>
          <p:nvPr/>
        </p:nvSpPr>
        <p:spPr>
          <a:xfrm>
            <a:off x="790332" y="1021248"/>
            <a:ext cx="8538222" cy="3970318"/>
          </a:xfrm>
          <a:prstGeom prst="rect">
            <a:avLst/>
          </a:prstGeom>
          <a:noFill/>
        </p:spPr>
        <p:txBody>
          <a:bodyPr wrap="square" rtlCol="0">
            <a:spAutoFit/>
          </a:bodyPr>
          <a:lstStyle/>
          <a:p>
            <a:r>
              <a:rPr lang="tr-TR" dirty="0"/>
              <a:t>Raporuyla birlikte Engelli Öğrenci Birimi'ne başvuran, Engelli Öğrenci Birimi'nde dosyası bulunan tüm öğrencilerimiz "Diyetisyen Desteği" talep edebilirler.</a:t>
            </a:r>
          </a:p>
          <a:p>
            <a:endParaRPr lang="tr-TR" dirty="0"/>
          </a:p>
          <a:p>
            <a:r>
              <a:rPr lang="tr-TR" dirty="0"/>
              <a:t>Engelli Öğrenci </a:t>
            </a:r>
            <a:r>
              <a:rPr lang="tr-TR" dirty="0" smtClean="0"/>
              <a:t>Birimi, </a:t>
            </a:r>
            <a:r>
              <a:rPr lang="tr-TR" dirty="0"/>
              <a:t>başvuran öğrenci ve diyetisyenle iletişime geçerek ilk randevunun gün ve saatini belirler</a:t>
            </a:r>
            <a:r>
              <a:rPr lang="tr-TR" dirty="0" smtClean="0"/>
              <a:t>.</a:t>
            </a:r>
          </a:p>
          <a:p>
            <a:endParaRPr lang="tr-TR" dirty="0"/>
          </a:p>
          <a:p>
            <a:r>
              <a:rPr lang="tr-TR" dirty="0"/>
              <a:t>Öğrenci beslenme danışmanlığı almaya devam etmek isterse gelecek randevularını diyetisyen ile birlikte belirleyerek ilerler.</a:t>
            </a:r>
          </a:p>
          <a:p>
            <a:r>
              <a:rPr lang="tr-TR" dirty="0"/>
              <a:t> </a:t>
            </a:r>
          </a:p>
          <a:p>
            <a:r>
              <a:rPr lang="tr-TR" dirty="0"/>
              <a:t>Diyetisyen desteği talep etmek, beslenme danışmanlığı alabilmek için:</a:t>
            </a:r>
          </a:p>
          <a:p>
            <a:r>
              <a:rPr lang="tr-TR" dirty="0"/>
              <a:t>Engelli Öğrenci Birimine gelerek talepte bulunabilirsiniz.</a:t>
            </a:r>
          </a:p>
          <a:p>
            <a:r>
              <a:rPr lang="tr-TR" dirty="0">
                <a:hlinkClick r:id="rId4"/>
              </a:rPr>
              <a:t>"Talep Şikayet Öneri </a:t>
            </a:r>
            <a:r>
              <a:rPr lang="tr-TR" dirty="0" err="1">
                <a:hlinkClick r:id="rId4"/>
              </a:rPr>
              <a:t>Formu"nu</a:t>
            </a:r>
            <a:r>
              <a:rPr lang="tr-TR" dirty="0"/>
              <a:t> </a:t>
            </a:r>
            <a:r>
              <a:rPr lang="tr-TR" dirty="0" smtClean="0"/>
              <a:t>doldurarak</a:t>
            </a:r>
          </a:p>
          <a:p>
            <a:r>
              <a:rPr lang="tr-TR" dirty="0" smtClean="0">
                <a:hlinkClick r:id="rId5"/>
              </a:rPr>
              <a:t>engelsiz@asbu.edu.tr</a:t>
            </a:r>
            <a:r>
              <a:rPr lang="tr-TR" dirty="0"/>
              <a:t> adresine e-mail </a:t>
            </a:r>
            <a:r>
              <a:rPr lang="tr-TR" dirty="0" smtClean="0"/>
              <a:t>atarak</a:t>
            </a:r>
          </a:p>
          <a:p>
            <a:r>
              <a:rPr lang="tr-TR" dirty="0" smtClean="0"/>
              <a:t>talepte </a:t>
            </a:r>
            <a:r>
              <a:rPr lang="tr-TR" dirty="0"/>
              <a:t>bulunabilirsiniz.</a:t>
            </a:r>
          </a:p>
        </p:txBody>
      </p:sp>
      <p:sp>
        <p:nvSpPr>
          <p:cNvPr id="13" name="Sağ Ok 12"/>
          <p:cNvSpPr/>
          <p:nvPr/>
        </p:nvSpPr>
        <p:spPr>
          <a:xfrm>
            <a:off x="207412" y="2801964"/>
            <a:ext cx="219807" cy="13188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34020186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7008042"/>
          </a:xfrm>
          <a:prstGeom prst="rect">
            <a:avLst/>
          </a:prstGeom>
        </p:spPr>
      </p:pic>
      <p:sp>
        <p:nvSpPr>
          <p:cNvPr id="5" name="Metin kutusu 4"/>
          <p:cNvSpPr txBox="1"/>
          <p:nvPr/>
        </p:nvSpPr>
        <p:spPr>
          <a:xfrm>
            <a:off x="728425" y="1021239"/>
            <a:ext cx="8662036" cy="5262979"/>
          </a:xfrm>
          <a:prstGeom prst="rect">
            <a:avLst/>
          </a:prstGeom>
          <a:noFill/>
        </p:spPr>
        <p:txBody>
          <a:bodyPr wrap="square" rtlCol="0">
            <a:spAutoFit/>
          </a:bodyPr>
          <a:lstStyle/>
          <a:p>
            <a:r>
              <a:rPr lang="tr-TR" sz="1600" dirty="0"/>
              <a:t>Üniversitemizde fizyoterapist bulunmamaktadır. Fizyoterapi desteği talep eden öğrencilerimiz Ankara Büyükşehir Belediyesi'nin </a:t>
            </a:r>
            <a:r>
              <a:rPr lang="tr-TR" sz="1600" dirty="0">
                <a:hlinkClick r:id="rId3"/>
              </a:rPr>
              <a:t>Engelliler Hizmet ve Rehabilitasyon Merkezi'</a:t>
            </a:r>
            <a:r>
              <a:rPr lang="tr-TR" sz="1600" dirty="0"/>
              <a:t>ne yönlendirilecektir</a:t>
            </a:r>
            <a:r>
              <a:rPr lang="tr-TR" sz="1600" dirty="0" smtClean="0"/>
              <a:t>.</a:t>
            </a:r>
          </a:p>
          <a:p>
            <a:endParaRPr lang="tr-TR" sz="1600" dirty="0"/>
          </a:p>
          <a:p>
            <a:r>
              <a:rPr lang="tr-TR" sz="1600" dirty="0"/>
              <a:t>Engelliler Hizmet Merkezindeki Fizyoterapist, talebi olan engelli birey ile telefon görüşmesi gerçekleştirip gerekli durumlarda kendi değerlendirmesi için engelli bireyi merkeze davet etmektedir. Fizyoterapi verilmesine engel bir durumu olmayan engelli bireyler için program hazırlanmakta ve seanslar halinde hizmet verilmektedir. Hidroterapi (havuz tedavisi) hizmetinden de Fizyoterapistin uygun gördüğü hastalar yararlanmaktadır. Bu hizmetleri alan engellilerimiz asansörlü araçlarla evlerinden alınıp merkezimize götürülüp hizmeti aldıktan sonra tekrar evlerine bırakılmaktadır</a:t>
            </a:r>
            <a:r>
              <a:rPr lang="tr-TR" sz="1600" dirty="0" smtClean="0"/>
              <a:t>. Hizmet ücretsizdir.</a:t>
            </a:r>
          </a:p>
          <a:p>
            <a:endParaRPr lang="tr-TR" sz="1600" dirty="0"/>
          </a:p>
          <a:p>
            <a:r>
              <a:rPr lang="tr-TR" sz="1600" dirty="0"/>
              <a:t>İletişim Bilgileri</a:t>
            </a:r>
            <a:r>
              <a:rPr lang="tr-TR" sz="1600" dirty="0" smtClean="0"/>
              <a:t>:</a:t>
            </a:r>
          </a:p>
          <a:p>
            <a:r>
              <a:rPr lang="tr-TR" sz="1600" dirty="0"/>
              <a:t/>
            </a:r>
            <a:br>
              <a:rPr lang="tr-TR" sz="1600" dirty="0"/>
            </a:br>
            <a:r>
              <a:rPr lang="tr-TR" sz="1600" dirty="0"/>
              <a:t>Adres: Sincan Harikalar Diyarı Parkı İçi Fatih Sincan / </a:t>
            </a:r>
            <a:r>
              <a:rPr lang="tr-TR" sz="1600" dirty="0" smtClean="0"/>
              <a:t>ANKARA</a:t>
            </a:r>
          </a:p>
          <a:p>
            <a:endParaRPr lang="tr-TR" sz="1600" dirty="0"/>
          </a:p>
          <a:p>
            <a:r>
              <a:rPr lang="tr-TR" sz="1600" dirty="0"/>
              <a:t>Telefon :</a:t>
            </a:r>
          </a:p>
          <a:p>
            <a:r>
              <a:rPr lang="tr-TR" sz="1600" dirty="0"/>
              <a:t>(0312) 273 38 37</a:t>
            </a:r>
            <a:br>
              <a:rPr lang="tr-TR" sz="1600" dirty="0"/>
            </a:br>
            <a:r>
              <a:rPr lang="tr-TR" sz="1600" dirty="0"/>
              <a:t>(0312) 273 66 56</a:t>
            </a:r>
            <a:br>
              <a:rPr lang="tr-TR" sz="1600" dirty="0"/>
            </a:br>
            <a:r>
              <a:rPr lang="tr-TR" sz="1600" dirty="0"/>
              <a:t>(0312) 272 05 88</a:t>
            </a:r>
            <a:br>
              <a:rPr lang="tr-TR" sz="1600" dirty="0"/>
            </a:br>
            <a:r>
              <a:rPr lang="tr-TR" sz="1600" dirty="0"/>
              <a:t>(0312) 507 10 01</a:t>
            </a:r>
            <a:br>
              <a:rPr lang="tr-TR" sz="1600" dirty="0"/>
            </a:br>
            <a:r>
              <a:rPr lang="tr-TR" sz="1600" dirty="0"/>
              <a:t>Faks : (0312) 507 49 60</a:t>
            </a:r>
          </a:p>
        </p:txBody>
      </p:sp>
      <p:grpSp>
        <p:nvGrpSpPr>
          <p:cNvPr id="4" name="Grup 3"/>
          <p:cNvGrpSpPr/>
          <p:nvPr/>
        </p:nvGrpSpPr>
        <p:grpSpPr>
          <a:xfrm>
            <a:off x="728425" y="304479"/>
            <a:ext cx="8662036" cy="340618"/>
            <a:chOff x="241993" y="1192165"/>
            <a:chExt cx="8662036" cy="340618"/>
          </a:xfrm>
        </p:grpSpPr>
        <p:sp>
          <p:nvSpPr>
            <p:cNvPr id="8" name="Dikdörtgen 7"/>
            <p:cNvSpPr/>
            <p:nvPr/>
          </p:nvSpPr>
          <p:spPr>
            <a:xfrm>
              <a:off x="241993" y="1192165"/>
              <a:ext cx="8662036" cy="340618"/>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 name="Metin kutusu 8"/>
            <p:cNvSpPr txBox="1"/>
            <p:nvPr/>
          </p:nvSpPr>
          <p:spPr>
            <a:xfrm>
              <a:off x="241993" y="1192165"/>
              <a:ext cx="8662036" cy="34061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70366" tIns="43180" rIns="43180" bIns="43180" numCol="1" spcCol="1270" anchor="ctr" anchorCtr="0">
              <a:noAutofit/>
            </a:bodyPr>
            <a:lstStyle/>
            <a:p>
              <a:pPr lvl="0" algn="l" defTabSz="755650">
                <a:lnSpc>
                  <a:spcPct val="90000"/>
                </a:lnSpc>
                <a:spcBef>
                  <a:spcPct val="0"/>
                </a:spcBef>
                <a:spcAft>
                  <a:spcPct val="35000"/>
                </a:spcAft>
              </a:pPr>
              <a:r>
                <a:rPr lang="tr-TR" sz="1700" dirty="0"/>
                <a:t>ı</a:t>
              </a:r>
              <a:r>
                <a:rPr lang="tr-TR" sz="1700" kern="1200" dirty="0" smtClean="0"/>
                <a:t>) Fizyoterapi Desteği</a:t>
              </a:r>
              <a:endParaRPr lang="tr-TR" sz="1700" kern="1200" dirty="0"/>
            </a:p>
          </p:txBody>
        </p:sp>
      </p:grpSp>
      <p:sp>
        <p:nvSpPr>
          <p:cNvPr id="7" name="Oval 6"/>
          <p:cNvSpPr/>
          <p:nvPr/>
        </p:nvSpPr>
        <p:spPr>
          <a:xfrm>
            <a:off x="515538" y="261902"/>
            <a:ext cx="425773" cy="425773"/>
          </a:xfrm>
          <a:prstGeom prst="ellipse">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0" name="Sağ Ok 9"/>
          <p:cNvSpPr/>
          <p:nvPr/>
        </p:nvSpPr>
        <p:spPr>
          <a:xfrm>
            <a:off x="138277" y="1125069"/>
            <a:ext cx="219807" cy="13188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Sağ Ok 10"/>
          <p:cNvSpPr/>
          <p:nvPr/>
        </p:nvSpPr>
        <p:spPr>
          <a:xfrm>
            <a:off x="138277" y="1815976"/>
            <a:ext cx="219807" cy="13188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Sağ Ok 11"/>
          <p:cNvSpPr/>
          <p:nvPr/>
        </p:nvSpPr>
        <p:spPr>
          <a:xfrm>
            <a:off x="138277" y="3786035"/>
            <a:ext cx="219807" cy="13188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2" name="Resim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75488" y="3956537"/>
            <a:ext cx="3391603" cy="2415023"/>
          </a:xfrm>
          <a:prstGeom prst="rect">
            <a:avLst/>
          </a:prstGeom>
        </p:spPr>
      </p:pic>
    </p:spTree>
    <p:extLst>
      <p:ext uri="{BB962C8B-B14F-4D97-AF65-F5344CB8AC3E}">
        <p14:creationId xmlns:p14="http://schemas.microsoft.com/office/powerpoint/2010/main" val="693886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7008042"/>
          </a:xfrm>
          <a:prstGeom prst="rect">
            <a:avLst/>
          </a:prstGeom>
        </p:spPr>
      </p:pic>
      <p:grpSp>
        <p:nvGrpSpPr>
          <p:cNvPr id="13" name="Grup 12"/>
          <p:cNvGrpSpPr/>
          <p:nvPr/>
        </p:nvGrpSpPr>
        <p:grpSpPr>
          <a:xfrm>
            <a:off x="492035" y="315694"/>
            <a:ext cx="531158" cy="758798"/>
            <a:chOff x="1" y="1200872"/>
            <a:chExt cx="531158" cy="758798"/>
          </a:xfrm>
        </p:grpSpPr>
        <p:sp>
          <p:nvSpPr>
            <p:cNvPr id="14" name="Köşeli Çift Ayraç 13"/>
            <p:cNvSpPr/>
            <p:nvPr/>
          </p:nvSpPr>
          <p:spPr>
            <a:xfrm rot="5400000">
              <a:off x="-113819" y="1314692"/>
              <a:ext cx="758798" cy="531158"/>
            </a:xfrm>
            <a:prstGeom prst="chevron">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5" name="Köşeli Çift Ayraç 4"/>
            <p:cNvSpPr txBox="1"/>
            <p:nvPr/>
          </p:nvSpPr>
          <p:spPr>
            <a:xfrm>
              <a:off x="1" y="1466451"/>
              <a:ext cx="531158" cy="22764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tr-TR" sz="1400" kern="1200" dirty="0" smtClean="0"/>
                <a:t>10</a:t>
              </a:r>
              <a:endParaRPr lang="tr-TR" sz="1400" kern="1200" dirty="0"/>
            </a:p>
          </p:txBody>
        </p:sp>
      </p:grpSp>
      <p:grpSp>
        <p:nvGrpSpPr>
          <p:cNvPr id="16" name="Grup 15"/>
          <p:cNvGrpSpPr/>
          <p:nvPr/>
        </p:nvGrpSpPr>
        <p:grpSpPr>
          <a:xfrm>
            <a:off x="1023191" y="314710"/>
            <a:ext cx="8390773" cy="493218"/>
            <a:chOff x="531157" y="1199888"/>
            <a:chExt cx="8390773" cy="493218"/>
          </a:xfrm>
        </p:grpSpPr>
        <p:sp>
          <p:nvSpPr>
            <p:cNvPr id="17" name="Aynı Yanın Köşesi Yuvarlatılmış Dikdörtgen 16"/>
            <p:cNvSpPr/>
            <p:nvPr/>
          </p:nvSpPr>
          <p:spPr>
            <a:xfrm rot="5400000">
              <a:off x="4479935" y="-2748890"/>
              <a:ext cx="493218" cy="8390773"/>
            </a:xfrm>
            <a:prstGeom prst="round2Same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8" name="Aynı Yanın Köşesi Yuvarlatılmış Dikdörtgen 6"/>
            <p:cNvSpPr txBox="1"/>
            <p:nvPr/>
          </p:nvSpPr>
          <p:spPr>
            <a:xfrm>
              <a:off x="531158" y="1223964"/>
              <a:ext cx="8366696" cy="44506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84912" tIns="16510" rIns="16510" bIns="16510" numCol="1" spcCol="1270" anchor="ctr" anchorCtr="0">
              <a:noAutofit/>
            </a:bodyPr>
            <a:lstStyle/>
            <a:p>
              <a:pPr marL="228600" lvl="1" indent="-228600" defTabSz="1155700">
                <a:lnSpc>
                  <a:spcPct val="90000"/>
                </a:lnSpc>
                <a:spcBef>
                  <a:spcPct val="0"/>
                </a:spcBef>
                <a:spcAft>
                  <a:spcPct val="15000"/>
                </a:spcAft>
                <a:buFontTx/>
                <a:buChar char="••"/>
              </a:pPr>
              <a:r>
                <a:rPr lang="tr-TR" sz="2800" dirty="0" smtClean="0"/>
                <a:t>Değişim </a:t>
              </a:r>
              <a:r>
                <a:rPr lang="tr-TR" sz="2800" dirty="0"/>
                <a:t>Programları Kredi Ve </a:t>
              </a:r>
              <a:r>
                <a:rPr lang="tr-TR" sz="2800" dirty="0" smtClean="0"/>
                <a:t>Yurtlar</a:t>
              </a:r>
              <a:endParaRPr lang="tr-TR" sz="2800" dirty="0"/>
            </a:p>
          </p:txBody>
        </p:sp>
      </p:grpSp>
      <p:graphicFrame>
        <p:nvGraphicFramePr>
          <p:cNvPr id="7" name="Diyagram 6"/>
          <p:cNvGraphicFramePr/>
          <p:nvPr>
            <p:extLst>
              <p:ext uri="{D42A27DB-BD31-4B8C-83A1-F6EECF244321}">
                <p14:modId xmlns:p14="http://schemas.microsoft.com/office/powerpoint/2010/main" val="2935120070"/>
              </p:ext>
            </p:extLst>
          </p:nvPr>
        </p:nvGraphicFramePr>
        <p:xfrm>
          <a:off x="1651000" y="1227666"/>
          <a:ext cx="6604000" cy="9570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8" name="Diyagram 7"/>
          <p:cNvGraphicFramePr/>
          <p:nvPr>
            <p:extLst>
              <p:ext uri="{D42A27DB-BD31-4B8C-83A1-F6EECF244321}">
                <p14:modId xmlns:p14="http://schemas.microsoft.com/office/powerpoint/2010/main" val="742351868"/>
              </p:ext>
            </p:extLst>
          </p:nvPr>
        </p:nvGraphicFramePr>
        <p:xfrm>
          <a:off x="942111" y="790821"/>
          <a:ext cx="8471854" cy="75060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24" name="Diyagram 23"/>
          <p:cNvGraphicFramePr/>
          <p:nvPr>
            <p:extLst>
              <p:ext uri="{D42A27DB-BD31-4B8C-83A1-F6EECF244321}">
                <p14:modId xmlns:p14="http://schemas.microsoft.com/office/powerpoint/2010/main" val="2996321634"/>
              </p:ext>
            </p:extLst>
          </p:nvPr>
        </p:nvGraphicFramePr>
        <p:xfrm>
          <a:off x="953837" y="3325930"/>
          <a:ext cx="8460128" cy="750602"/>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26" name="Metin kutusu 25"/>
          <p:cNvSpPr txBox="1"/>
          <p:nvPr/>
        </p:nvSpPr>
        <p:spPr>
          <a:xfrm>
            <a:off x="861646" y="1539556"/>
            <a:ext cx="8552319" cy="1615827"/>
          </a:xfrm>
          <a:prstGeom prst="rect">
            <a:avLst/>
          </a:prstGeom>
          <a:noFill/>
        </p:spPr>
        <p:txBody>
          <a:bodyPr wrap="square" rtlCol="0">
            <a:spAutoFit/>
          </a:bodyPr>
          <a:lstStyle/>
          <a:p>
            <a:r>
              <a:rPr lang="tr-TR" sz="1600" u="sng" dirty="0" err="1">
                <a:hlinkClick r:id="rId18"/>
              </a:rPr>
              <a:t>Erasmus</a:t>
            </a:r>
            <a:r>
              <a:rPr lang="tr-TR" sz="1600" u="sng" dirty="0">
                <a:hlinkClick r:id="rId18"/>
              </a:rPr>
              <a:t> Değişim Programı</a:t>
            </a:r>
            <a:endParaRPr lang="tr-TR" sz="1600" u="sng" dirty="0"/>
          </a:p>
          <a:p>
            <a:r>
              <a:rPr lang="tr-TR" sz="1600" u="sng" dirty="0">
                <a:hlinkClick r:id="rId19"/>
              </a:rPr>
              <a:t>Farabi Değişim Programı</a:t>
            </a:r>
            <a:endParaRPr lang="tr-TR" sz="1600" u="sng" dirty="0"/>
          </a:p>
          <a:p>
            <a:r>
              <a:rPr lang="tr-TR" sz="1600" u="sng" dirty="0">
                <a:hlinkClick r:id="rId20"/>
              </a:rPr>
              <a:t>Mevlana Değişim </a:t>
            </a:r>
            <a:r>
              <a:rPr lang="tr-TR" sz="1600" u="sng" dirty="0" smtClean="0">
                <a:hlinkClick r:id="rId20"/>
              </a:rPr>
              <a:t>Programı</a:t>
            </a:r>
            <a:endParaRPr lang="tr-TR" sz="1600" u="sng" dirty="0"/>
          </a:p>
          <a:p>
            <a:endParaRPr lang="tr-TR" sz="900" dirty="0"/>
          </a:p>
          <a:p>
            <a:r>
              <a:rPr lang="tr-TR" sz="1400" dirty="0" smtClean="0"/>
              <a:t>Öğrencilerimiz üniversitemizin </a:t>
            </a:r>
            <a:r>
              <a:rPr lang="tr-TR" sz="1400" dirty="0" err="1" smtClean="0"/>
              <a:t>Uluslarası</a:t>
            </a:r>
            <a:r>
              <a:rPr lang="tr-TR" sz="1400" dirty="0" smtClean="0"/>
              <a:t> Ofis Birimi ile görüşerek programlar konusunda bilgi alabilirler.</a:t>
            </a:r>
          </a:p>
          <a:p>
            <a:endParaRPr lang="tr-TR" sz="1400" dirty="0" smtClean="0"/>
          </a:p>
          <a:p>
            <a:r>
              <a:rPr lang="tr-TR" sz="1400" dirty="0"/>
              <a:t>Ayrıca web sitemizde ve </a:t>
            </a:r>
            <a:r>
              <a:rPr lang="tr-TR" sz="1400" dirty="0" err="1"/>
              <a:t>youtube</a:t>
            </a:r>
            <a:r>
              <a:rPr lang="tr-TR" sz="1400" dirty="0"/>
              <a:t> kanalımızda bulunan ‘Değişim Programı’ başlıklı eğitimi izleyebilirler.</a:t>
            </a:r>
            <a:endParaRPr lang="tr-TR" sz="1400" dirty="0"/>
          </a:p>
        </p:txBody>
      </p:sp>
      <p:sp>
        <p:nvSpPr>
          <p:cNvPr id="27" name="Metin kutusu 26"/>
          <p:cNvSpPr txBox="1"/>
          <p:nvPr/>
        </p:nvSpPr>
        <p:spPr>
          <a:xfrm>
            <a:off x="861646" y="4109837"/>
            <a:ext cx="8546123" cy="2800767"/>
          </a:xfrm>
          <a:prstGeom prst="rect">
            <a:avLst/>
          </a:prstGeom>
          <a:noFill/>
        </p:spPr>
        <p:txBody>
          <a:bodyPr wrap="square" rtlCol="0">
            <a:spAutoFit/>
          </a:bodyPr>
          <a:lstStyle/>
          <a:p>
            <a:r>
              <a:rPr lang="tr-TR" sz="1600" dirty="0" smtClean="0"/>
              <a:t>Öğrencilerimiz </a:t>
            </a:r>
            <a:r>
              <a:rPr lang="tr-TR" sz="1600" dirty="0"/>
              <a:t>T.C. Gençlik ve Spor </a:t>
            </a:r>
            <a:r>
              <a:rPr lang="tr-TR" sz="1600" dirty="0" smtClean="0"/>
              <a:t>Bakanlığı’na bağlı Kredi Ve Yurtlar Genel Müdürlüğü’nün web sayfasından Hizmetlerimiz bölümünden yurt hizmetleri ,</a:t>
            </a:r>
            <a:r>
              <a:rPr lang="tr-TR" sz="1600" dirty="0" err="1" smtClean="0"/>
              <a:t>kredi&amp;burs</a:t>
            </a:r>
            <a:r>
              <a:rPr lang="tr-TR" sz="1600" dirty="0" smtClean="0"/>
              <a:t> hizmetleri ve eğitim hizmetleri bölümlerinden detaylı bilgi alabilir, başvuru yapabilirler.</a:t>
            </a:r>
          </a:p>
          <a:p>
            <a:endParaRPr lang="tr-TR" sz="1600" dirty="0"/>
          </a:p>
          <a:p>
            <a:r>
              <a:rPr lang="tr-TR" sz="1600" dirty="0" smtClean="0"/>
              <a:t>Ayrıca engelli öğrencilere burs veren özel kuruluş, dernek ve vakıflara</a:t>
            </a:r>
          </a:p>
          <a:p>
            <a:r>
              <a:rPr lang="tr-TR" sz="1600" dirty="0" smtClean="0"/>
              <a:t>başvurabilirler</a:t>
            </a:r>
            <a:r>
              <a:rPr lang="tr-TR" sz="1600" dirty="0" smtClean="0"/>
              <a:t>.</a:t>
            </a:r>
          </a:p>
          <a:p>
            <a:endParaRPr lang="tr-TR" sz="1600" dirty="0" smtClean="0"/>
          </a:p>
          <a:p>
            <a:r>
              <a:rPr lang="tr-TR" sz="1600" dirty="0" smtClean="0"/>
              <a:t>Başvuru konusunda destek almak için birimimize başvurabilirler.</a:t>
            </a:r>
            <a:endParaRPr lang="tr-TR" sz="1600" dirty="0" smtClean="0"/>
          </a:p>
          <a:p>
            <a:endParaRPr lang="tr-TR" sz="1600" dirty="0"/>
          </a:p>
          <a:p>
            <a:endParaRPr lang="tr-TR" sz="1600" dirty="0"/>
          </a:p>
          <a:p>
            <a:endParaRPr lang="tr-TR" sz="1600" dirty="0"/>
          </a:p>
        </p:txBody>
      </p:sp>
      <p:sp>
        <p:nvSpPr>
          <p:cNvPr id="28" name="Sağ Ok 27"/>
          <p:cNvSpPr/>
          <p:nvPr/>
        </p:nvSpPr>
        <p:spPr>
          <a:xfrm>
            <a:off x="138277" y="1667093"/>
            <a:ext cx="219807" cy="13188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9" name="Sağ Ok 28"/>
          <p:cNvSpPr/>
          <p:nvPr/>
        </p:nvSpPr>
        <p:spPr>
          <a:xfrm>
            <a:off x="137940" y="5899151"/>
            <a:ext cx="219807" cy="13188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0" name="Sağ Ok 29"/>
          <p:cNvSpPr/>
          <p:nvPr/>
        </p:nvSpPr>
        <p:spPr>
          <a:xfrm>
            <a:off x="137942" y="2912671"/>
            <a:ext cx="219807" cy="13188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1" name="Sağ Ok 30"/>
          <p:cNvSpPr/>
          <p:nvPr/>
        </p:nvSpPr>
        <p:spPr>
          <a:xfrm>
            <a:off x="137941" y="4223266"/>
            <a:ext cx="219807" cy="13188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2" name="Sağ Ok 31"/>
          <p:cNvSpPr/>
          <p:nvPr/>
        </p:nvSpPr>
        <p:spPr>
          <a:xfrm>
            <a:off x="137940" y="5204016"/>
            <a:ext cx="219807" cy="13188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35" name="Resim 34"/>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7397672" y="5069609"/>
            <a:ext cx="2010097" cy="1301057"/>
          </a:xfrm>
          <a:prstGeom prst="rect">
            <a:avLst/>
          </a:prstGeom>
        </p:spPr>
      </p:pic>
    </p:spTree>
    <p:extLst>
      <p:ext uri="{BB962C8B-B14F-4D97-AF65-F5344CB8AC3E}">
        <p14:creationId xmlns:p14="http://schemas.microsoft.com/office/powerpoint/2010/main" val="29826932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7008042"/>
          </a:xfrm>
          <a:prstGeom prst="rect">
            <a:avLst/>
          </a:prstGeom>
        </p:spPr>
      </p:pic>
      <p:grpSp>
        <p:nvGrpSpPr>
          <p:cNvPr id="13" name="Grup 12"/>
          <p:cNvGrpSpPr/>
          <p:nvPr/>
        </p:nvGrpSpPr>
        <p:grpSpPr>
          <a:xfrm>
            <a:off x="492035" y="315694"/>
            <a:ext cx="531158" cy="758798"/>
            <a:chOff x="1" y="1200872"/>
            <a:chExt cx="531158" cy="758798"/>
          </a:xfrm>
        </p:grpSpPr>
        <p:sp>
          <p:nvSpPr>
            <p:cNvPr id="14" name="Köşeli Çift Ayraç 13"/>
            <p:cNvSpPr/>
            <p:nvPr/>
          </p:nvSpPr>
          <p:spPr>
            <a:xfrm rot="5400000">
              <a:off x="-113819" y="1314692"/>
              <a:ext cx="758798" cy="531158"/>
            </a:xfrm>
            <a:prstGeom prst="chevron">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5" name="Köşeli Çift Ayraç 4"/>
            <p:cNvSpPr txBox="1"/>
            <p:nvPr/>
          </p:nvSpPr>
          <p:spPr>
            <a:xfrm>
              <a:off x="1" y="1466451"/>
              <a:ext cx="531158" cy="22764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tr-TR" sz="1400" kern="1200" dirty="0" smtClean="0"/>
                <a:t>11</a:t>
              </a:r>
              <a:endParaRPr lang="tr-TR" sz="1400" kern="1200" dirty="0"/>
            </a:p>
          </p:txBody>
        </p:sp>
      </p:grpSp>
      <p:grpSp>
        <p:nvGrpSpPr>
          <p:cNvPr id="16" name="Grup 15"/>
          <p:cNvGrpSpPr/>
          <p:nvPr/>
        </p:nvGrpSpPr>
        <p:grpSpPr>
          <a:xfrm>
            <a:off x="1023191" y="314710"/>
            <a:ext cx="8390773" cy="493218"/>
            <a:chOff x="531157" y="1199888"/>
            <a:chExt cx="8390773" cy="493218"/>
          </a:xfrm>
        </p:grpSpPr>
        <p:sp>
          <p:nvSpPr>
            <p:cNvPr id="17" name="Aynı Yanın Köşesi Yuvarlatılmış Dikdörtgen 16"/>
            <p:cNvSpPr/>
            <p:nvPr/>
          </p:nvSpPr>
          <p:spPr>
            <a:xfrm rot="5400000">
              <a:off x="4479935" y="-2748890"/>
              <a:ext cx="493218" cy="8390773"/>
            </a:xfrm>
            <a:prstGeom prst="round2Same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8" name="Aynı Yanın Köşesi Yuvarlatılmış Dikdörtgen 6"/>
            <p:cNvSpPr txBox="1"/>
            <p:nvPr/>
          </p:nvSpPr>
          <p:spPr>
            <a:xfrm>
              <a:off x="531158" y="1223964"/>
              <a:ext cx="8366696" cy="44506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84912" tIns="16510" rIns="16510" bIns="16510" numCol="1" spcCol="1270" anchor="ctr" anchorCtr="0">
              <a:noAutofit/>
            </a:bodyPr>
            <a:lstStyle/>
            <a:p>
              <a:pPr marL="228600" lvl="1" indent="-228600" algn="l" defTabSz="1155700">
                <a:lnSpc>
                  <a:spcPct val="90000"/>
                </a:lnSpc>
                <a:spcBef>
                  <a:spcPct val="0"/>
                </a:spcBef>
                <a:spcAft>
                  <a:spcPct val="15000"/>
                </a:spcAft>
                <a:buChar char="••"/>
              </a:pPr>
              <a:r>
                <a:rPr lang="tr-TR" sz="2600" kern="1200" dirty="0" smtClean="0"/>
                <a:t>Engelli Öğrenci Birimi İletişim Kanalları</a:t>
              </a:r>
              <a:endParaRPr lang="tr-TR" sz="2600" kern="1200" dirty="0"/>
            </a:p>
          </p:txBody>
        </p:sp>
      </p:grpSp>
      <p:sp>
        <p:nvSpPr>
          <p:cNvPr id="19" name="Metin kutusu 18"/>
          <p:cNvSpPr txBox="1"/>
          <p:nvPr/>
        </p:nvSpPr>
        <p:spPr>
          <a:xfrm>
            <a:off x="492035" y="499709"/>
            <a:ext cx="8921930" cy="3970318"/>
          </a:xfrm>
          <a:prstGeom prst="rect">
            <a:avLst/>
          </a:prstGeom>
          <a:noFill/>
        </p:spPr>
        <p:txBody>
          <a:bodyPr wrap="square" rtlCol="0">
            <a:spAutoFit/>
          </a:bodyPr>
          <a:lstStyle/>
          <a:p>
            <a:endParaRPr lang="tr-TR" dirty="0" smtClean="0"/>
          </a:p>
          <a:p>
            <a:r>
              <a:rPr lang="tr-TR" dirty="0"/>
              <a:t> </a:t>
            </a:r>
          </a:p>
          <a:p>
            <a:r>
              <a:rPr lang="tr-TR" b="1" dirty="0"/>
              <a:t>Adres:</a:t>
            </a:r>
            <a:r>
              <a:rPr lang="tr-TR" dirty="0"/>
              <a:t> Hükümet Meydanı, Valilik Ek Bina, Hükümet Caddesi Girişi, Giriş Kat</a:t>
            </a:r>
          </a:p>
          <a:p>
            <a:r>
              <a:rPr lang="tr-TR" dirty="0"/>
              <a:t>06050 Ulus, Altındağ, ANKARA</a:t>
            </a:r>
          </a:p>
          <a:p>
            <a:r>
              <a:rPr lang="tr-TR" dirty="0"/>
              <a:t> </a:t>
            </a:r>
          </a:p>
          <a:p>
            <a:r>
              <a:rPr lang="tr-TR" b="1" dirty="0"/>
              <a:t>Telefon:</a:t>
            </a:r>
            <a:r>
              <a:rPr lang="tr-TR" dirty="0"/>
              <a:t> +90 312 596 44 44 (8270)</a:t>
            </a:r>
          </a:p>
          <a:p>
            <a:r>
              <a:rPr lang="tr-TR" dirty="0"/>
              <a:t> </a:t>
            </a:r>
          </a:p>
          <a:p>
            <a:r>
              <a:rPr lang="tr-TR" b="1" dirty="0"/>
              <a:t>E-posta:</a:t>
            </a:r>
            <a:r>
              <a:rPr lang="tr-TR" dirty="0"/>
              <a:t> </a:t>
            </a:r>
            <a:r>
              <a:rPr lang="tr-TR" u="sng" dirty="0">
                <a:hlinkClick r:id="rId3"/>
              </a:rPr>
              <a:t>engelsiz@asbu.edu.tr</a:t>
            </a:r>
            <a:endParaRPr lang="tr-TR" dirty="0"/>
          </a:p>
          <a:p>
            <a:r>
              <a:rPr lang="tr-TR" dirty="0"/>
              <a:t> </a:t>
            </a:r>
          </a:p>
          <a:p>
            <a:r>
              <a:rPr lang="tr-TR" b="1" dirty="0"/>
              <a:t>Web Sitesi: </a:t>
            </a:r>
            <a:r>
              <a:rPr lang="tr-TR" u="sng" dirty="0" smtClean="0">
                <a:solidFill>
                  <a:srgbClr val="0070C0"/>
                </a:solidFill>
              </a:rPr>
              <a:t>engelsiz.asbu.edu.tr</a:t>
            </a:r>
          </a:p>
          <a:p>
            <a:endParaRPr lang="tr-TR" b="1" dirty="0" smtClean="0"/>
          </a:p>
          <a:p>
            <a:r>
              <a:rPr lang="tr-TR" b="1" dirty="0" err="1" smtClean="0"/>
              <a:t>İnstagram</a:t>
            </a:r>
            <a:r>
              <a:rPr lang="tr-TR" b="1" dirty="0" smtClean="0"/>
              <a:t> </a:t>
            </a:r>
            <a:r>
              <a:rPr lang="tr-TR" b="1" dirty="0"/>
              <a:t>Hesabı: </a:t>
            </a:r>
            <a:r>
              <a:rPr lang="tr-TR" u="sng" dirty="0" err="1" smtClean="0">
                <a:solidFill>
                  <a:srgbClr val="0070C0"/>
                </a:solidFill>
              </a:rPr>
              <a:t>asbu_engelliogrencibirimi</a:t>
            </a:r>
            <a:endParaRPr lang="tr-TR" u="sng" dirty="0">
              <a:solidFill>
                <a:srgbClr val="0070C0"/>
              </a:solidFill>
            </a:endParaRPr>
          </a:p>
          <a:p>
            <a:r>
              <a:rPr lang="tr-TR" dirty="0"/>
              <a:t> </a:t>
            </a:r>
          </a:p>
          <a:p>
            <a:r>
              <a:rPr lang="tr-TR" b="1" dirty="0"/>
              <a:t>Açık Olduğu Saatler:</a:t>
            </a:r>
            <a:r>
              <a:rPr lang="tr-TR" dirty="0"/>
              <a:t> Hafta İçi Her Gün 8:00-12:00 ve 13:30-17:00 Saatleri Arası</a:t>
            </a:r>
          </a:p>
        </p:txBody>
      </p:sp>
      <p:pic>
        <p:nvPicPr>
          <p:cNvPr id="20" name="Resim 1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36631" y="4339232"/>
            <a:ext cx="3701562" cy="2255485"/>
          </a:xfrm>
          <a:prstGeom prst="rect">
            <a:avLst/>
          </a:prstGeom>
        </p:spPr>
      </p:pic>
    </p:spTree>
    <p:extLst>
      <p:ext uri="{BB962C8B-B14F-4D97-AF65-F5344CB8AC3E}">
        <p14:creationId xmlns:p14="http://schemas.microsoft.com/office/powerpoint/2010/main" val="20136361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906000" cy="7008042"/>
          </a:xfrm>
          <a:prstGeom prst="rect">
            <a:avLst/>
          </a:prstGeom>
        </p:spPr>
      </p:pic>
      <p:sp>
        <p:nvSpPr>
          <p:cNvPr id="5" name="Metin kutusu 4"/>
          <p:cNvSpPr txBox="1"/>
          <p:nvPr/>
        </p:nvSpPr>
        <p:spPr>
          <a:xfrm>
            <a:off x="378069" y="-60672"/>
            <a:ext cx="8947977" cy="615553"/>
          </a:xfrm>
          <a:prstGeom prst="rect">
            <a:avLst/>
          </a:prstGeom>
          <a:noFill/>
        </p:spPr>
        <p:txBody>
          <a:bodyPr wrap="square" rtlCol="0">
            <a:spAutoFit/>
          </a:bodyPr>
          <a:lstStyle/>
          <a:p>
            <a:r>
              <a:rPr lang="tr-TR" sz="3400" b="1" dirty="0">
                <a:solidFill>
                  <a:srgbClr val="681D44"/>
                </a:solidFill>
                <a:latin typeface="Algerian" panose="04020705040A02060702" pitchFamily="82" charset="0"/>
              </a:rPr>
              <a:t>İÇİNDEKİLER</a:t>
            </a:r>
          </a:p>
        </p:txBody>
      </p:sp>
      <p:graphicFrame>
        <p:nvGraphicFramePr>
          <p:cNvPr id="4" name="Diyagram 3"/>
          <p:cNvGraphicFramePr/>
          <p:nvPr>
            <p:extLst>
              <p:ext uri="{D42A27DB-BD31-4B8C-83A1-F6EECF244321}">
                <p14:modId xmlns:p14="http://schemas.microsoft.com/office/powerpoint/2010/main" val="2777208169"/>
              </p:ext>
            </p:extLst>
          </p:nvPr>
        </p:nvGraphicFramePr>
        <p:xfrm>
          <a:off x="492034" y="950540"/>
          <a:ext cx="8921932" cy="178681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10" name="Diyagram 9"/>
          <p:cNvGraphicFramePr/>
          <p:nvPr>
            <p:extLst>
              <p:ext uri="{D42A27DB-BD31-4B8C-83A1-F6EECF244321}">
                <p14:modId xmlns:p14="http://schemas.microsoft.com/office/powerpoint/2010/main" val="1577762012"/>
              </p:ext>
            </p:extLst>
          </p:nvPr>
        </p:nvGraphicFramePr>
        <p:xfrm>
          <a:off x="492034" y="2580046"/>
          <a:ext cx="8921932" cy="1786812"/>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graphicFrame>
        <p:nvGraphicFramePr>
          <p:cNvPr id="11" name="Diyagram 10"/>
          <p:cNvGraphicFramePr/>
          <p:nvPr>
            <p:extLst>
              <p:ext uri="{D42A27DB-BD31-4B8C-83A1-F6EECF244321}">
                <p14:modId xmlns:p14="http://schemas.microsoft.com/office/powerpoint/2010/main" val="2298077028"/>
              </p:ext>
            </p:extLst>
          </p:nvPr>
        </p:nvGraphicFramePr>
        <p:xfrm>
          <a:off x="492034" y="4227134"/>
          <a:ext cx="8921932" cy="1786812"/>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grpSp>
        <p:nvGrpSpPr>
          <p:cNvPr id="12" name="Grup 11"/>
          <p:cNvGrpSpPr/>
          <p:nvPr/>
        </p:nvGrpSpPr>
        <p:grpSpPr>
          <a:xfrm>
            <a:off x="492034" y="402375"/>
            <a:ext cx="484306" cy="691866"/>
            <a:chOff x="1" y="-1"/>
            <a:chExt cx="484306" cy="691866"/>
          </a:xfrm>
        </p:grpSpPr>
        <p:sp>
          <p:nvSpPr>
            <p:cNvPr id="16" name="Köşeli Çift Ayraç 15"/>
            <p:cNvSpPr/>
            <p:nvPr/>
          </p:nvSpPr>
          <p:spPr>
            <a:xfrm rot="5400000">
              <a:off x="-103779" y="103779"/>
              <a:ext cx="691866" cy="484306"/>
            </a:xfrm>
            <a:prstGeom prst="chevron">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7" name="Köşeli Çift Ayraç 4"/>
            <p:cNvSpPr txBox="1"/>
            <p:nvPr/>
          </p:nvSpPr>
          <p:spPr>
            <a:xfrm>
              <a:off x="1" y="242152"/>
              <a:ext cx="484306" cy="20756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tr-TR" sz="1300" kern="1200" dirty="0" smtClean="0"/>
                <a:t>1</a:t>
              </a:r>
              <a:endParaRPr lang="tr-TR" sz="1300" kern="1200" dirty="0"/>
            </a:p>
          </p:txBody>
        </p:sp>
      </p:grpSp>
      <p:grpSp>
        <p:nvGrpSpPr>
          <p:cNvPr id="13" name="Grup 12"/>
          <p:cNvGrpSpPr/>
          <p:nvPr/>
        </p:nvGrpSpPr>
        <p:grpSpPr>
          <a:xfrm>
            <a:off x="976339" y="403275"/>
            <a:ext cx="8437625" cy="449713"/>
            <a:chOff x="484306" y="899"/>
            <a:chExt cx="8437625" cy="449713"/>
          </a:xfrm>
        </p:grpSpPr>
        <p:sp>
          <p:nvSpPr>
            <p:cNvPr id="14" name="Aynı Yanın Köşesi Yuvarlatılmış Dikdörtgen 13"/>
            <p:cNvSpPr/>
            <p:nvPr/>
          </p:nvSpPr>
          <p:spPr>
            <a:xfrm rot="5400000">
              <a:off x="4478262" y="-3993057"/>
              <a:ext cx="449713" cy="8437625"/>
            </a:xfrm>
            <a:prstGeom prst="round2Same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5" name="Aynı Yanın Köşesi Yuvarlatılmış Dikdörtgen 6"/>
            <p:cNvSpPr txBox="1"/>
            <p:nvPr/>
          </p:nvSpPr>
          <p:spPr>
            <a:xfrm>
              <a:off x="484307" y="22851"/>
              <a:ext cx="8415672" cy="40580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84912" tIns="16510" rIns="16510" bIns="16510" numCol="1" spcCol="1270" anchor="ctr" anchorCtr="0">
              <a:noAutofit/>
            </a:bodyPr>
            <a:lstStyle/>
            <a:p>
              <a:pPr marL="228600" lvl="1" indent="-228600" algn="l" defTabSz="1155700">
                <a:lnSpc>
                  <a:spcPct val="90000"/>
                </a:lnSpc>
                <a:spcBef>
                  <a:spcPct val="0"/>
                </a:spcBef>
                <a:spcAft>
                  <a:spcPct val="15000"/>
                </a:spcAft>
                <a:buChar char="••"/>
              </a:pPr>
              <a:r>
                <a:rPr lang="tr-TR" sz="2600" kern="1200" dirty="0" smtClean="0"/>
                <a:t>Ankara Sosyal Bilimler Üniversitesi</a:t>
              </a:r>
              <a:endParaRPr lang="tr-TR" sz="2600" kern="1200" dirty="0"/>
            </a:p>
          </p:txBody>
        </p:sp>
      </p:grpSp>
      <p:grpSp>
        <p:nvGrpSpPr>
          <p:cNvPr id="27" name="Grup 26"/>
          <p:cNvGrpSpPr/>
          <p:nvPr/>
        </p:nvGrpSpPr>
        <p:grpSpPr>
          <a:xfrm>
            <a:off x="492034" y="5852663"/>
            <a:ext cx="484306" cy="609683"/>
            <a:chOff x="1" y="-1"/>
            <a:chExt cx="484306" cy="691866"/>
          </a:xfrm>
        </p:grpSpPr>
        <p:sp>
          <p:nvSpPr>
            <p:cNvPr id="28" name="Köşeli Çift Ayraç 27"/>
            <p:cNvSpPr/>
            <p:nvPr/>
          </p:nvSpPr>
          <p:spPr>
            <a:xfrm rot="5400000">
              <a:off x="-103779" y="103779"/>
              <a:ext cx="691866" cy="484306"/>
            </a:xfrm>
            <a:prstGeom prst="chevron">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9" name="Köşeli Çift Ayraç 4"/>
            <p:cNvSpPr txBox="1"/>
            <p:nvPr/>
          </p:nvSpPr>
          <p:spPr>
            <a:xfrm>
              <a:off x="1" y="242152"/>
              <a:ext cx="484306" cy="20756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tr-TR" sz="1300" kern="1200" dirty="0" smtClean="0"/>
                <a:t>11</a:t>
              </a:r>
              <a:endParaRPr lang="tr-TR" sz="1300" kern="1200" dirty="0"/>
            </a:p>
          </p:txBody>
        </p:sp>
      </p:grpSp>
      <p:grpSp>
        <p:nvGrpSpPr>
          <p:cNvPr id="30" name="Grup 29"/>
          <p:cNvGrpSpPr/>
          <p:nvPr/>
        </p:nvGrpSpPr>
        <p:grpSpPr>
          <a:xfrm>
            <a:off x="976339" y="5853564"/>
            <a:ext cx="8437625" cy="395394"/>
            <a:chOff x="484306" y="899"/>
            <a:chExt cx="8437625" cy="449713"/>
          </a:xfrm>
        </p:grpSpPr>
        <p:sp>
          <p:nvSpPr>
            <p:cNvPr id="31" name="Aynı Yanın Köşesi Yuvarlatılmış Dikdörtgen 30"/>
            <p:cNvSpPr/>
            <p:nvPr/>
          </p:nvSpPr>
          <p:spPr>
            <a:xfrm rot="5400000">
              <a:off x="4478262" y="-3993057"/>
              <a:ext cx="449713" cy="8437625"/>
            </a:xfrm>
            <a:prstGeom prst="round2Same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2" name="Aynı Yanın Köşesi Yuvarlatılmış Dikdörtgen 6"/>
            <p:cNvSpPr txBox="1"/>
            <p:nvPr/>
          </p:nvSpPr>
          <p:spPr>
            <a:xfrm>
              <a:off x="484307" y="22851"/>
              <a:ext cx="8415672" cy="40580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84912" tIns="16510" rIns="16510" bIns="16510" numCol="1" spcCol="1270" anchor="ctr" anchorCtr="0">
              <a:noAutofit/>
            </a:bodyPr>
            <a:lstStyle/>
            <a:p>
              <a:pPr marL="228600" lvl="1" indent="-228600" defTabSz="1155700">
                <a:lnSpc>
                  <a:spcPct val="90000"/>
                </a:lnSpc>
                <a:spcBef>
                  <a:spcPct val="0"/>
                </a:spcBef>
                <a:spcAft>
                  <a:spcPct val="15000"/>
                </a:spcAft>
                <a:buFontTx/>
                <a:buChar char="••"/>
              </a:pPr>
              <a:r>
                <a:rPr lang="tr-TR" sz="2800" dirty="0"/>
                <a:t>Engelli Öğrenci Birimi İletişim </a:t>
              </a:r>
              <a:r>
                <a:rPr lang="tr-TR" sz="2800" dirty="0" smtClean="0"/>
                <a:t>Kanalları</a:t>
              </a:r>
            </a:p>
          </p:txBody>
        </p:sp>
      </p:grpSp>
    </p:spTree>
    <p:extLst>
      <p:ext uri="{BB962C8B-B14F-4D97-AF65-F5344CB8AC3E}">
        <p14:creationId xmlns:p14="http://schemas.microsoft.com/office/powerpoint/2010/main" val="8122003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265">
        <p15:prstTrans prst="pageCurlDouble"/>
      </p:transition>
    </mc:Choice>
    <mc:Fallback xmlns="">
      <p:transition spd="slow" advTm="265">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715" y="70338"/>
            <a:ext cx="9906000" cy="7008042"/>
          </a:xfrm>
          <a:prstGeom prst="rect">
            <a:avLst/>
          </a:prstGeom>
        </p:spPr>
      </p:pic>
      <p:sp>
        <p:nvSpPr>
          <p:cNvPr id="5" name="Metin kutusu 4"/>
          <p:cNvSpPr txBox="1"/>
          <p:nvPr/>
        </p:nvSpPr>
        <p:spPr>
          <a:xfrm>
            <a:off x="527204" y="775061"/>
            <a:ext cx="8921930" cy="923330"/>
          </a:xfrm>
          <a:prstGeom prst="rect">
            <a:avLst/>
          </a:prstGeom>
          <a:noFill/>
        </p:spPr>
        <p:txBody>
          <a:bodyPr wrap="square" rtlCol="0">
            <a:spAutoFit/>
          </a:bodyPr>
          <a:lstStyle/>
          <a:p>
            <a:pPr algn="ctr"/>
            <a:endParaRPr lang="tr-TR" b="1" dirty="0" smtClean="0"/>
          </a:p>
          <a:p>
            <a:pPr algn="ctr"/>
            <a:r>
              <a:rPr lang="tr-TR" b="1" dirty="0" smtClean="0"/>
              <a:t>ASBÜ</a:t>
            </a:r>
            <a:r>
              <a:rPr lang="tr-TR" dirty="0"/>
              <a:t> 2013 yılında </a:t>
            </a:r>
            <a:r>
              <a:rPr lang="tr-TR" b="1" dirty="0"/>
              <a:t>başkentin merkezi</a:t>
            </a:r>
            <a:r>
              <a:rPr lang="tr-TR" dirty="0"/>
              <a:t>nde </a:t>
            </a:r>
            <a:r>
              <a:rPr lang="tr-TR" b="1" dirty="0"/>
              <a:t>sosyal bilimler</a:t>
            </a:r>
            <a:r>
              <a:rPr lang="tr-TR" dirty="0"/>
              <a:t> alanındaki araştırmalara öncü olmak amacıyla kurulmuş, Türkiye’nin </a:t>
            </a:r>
            <a:r>
              <a:rPr lang="tr-TR" b="1" dirty="0"/>
              <a:t>ilk ve tek devlet </a:t>
            </a:r>
            <a:r>
              <a:rPr lang="tr-TR" b="1" dirty="0" smtClean="0"/>
              <a:t>üniversitesi</a:t>
            </a:r>
            <a:r>
              <a:rPr lang="tr-TR" dirty="0" smtClean="0"/>
              <a:t>dir.</a:t>
            </a:r>
            <a:endParaRPr lang="tr-TR" sz="2400" b="1" dirty="0" smtClean="0">
              <a:solidFill>
                <a:srgbClr val="555557"/>
              </a:solidFill>
            </a:endParaRPr>
          </a:p>
        </p:txBody>
      </p:sp>
      <p:grpSp>
        <p:nvGrpSpPr>
          <p:cNvPr id="9" name="Grup 8"/>
          <p:cNvGrpSpPr/>
          <p:nvPr/>
        </p:nvGrpSpPr>
        <p:grpSpPr>
          <a:xfrm>
            <a:off x="527204" y="315194"/>
            <a:ext cx="531158" cy="758798"/>
            <a:chOff x="1" y="-1"/>
            <a:chExt cx="531158" cy="758798"/>
          </a:xfrm>
        </p:grpSpPr>
        <p:sp>
          <p:nvSpPr>
            <p:cNvPr id="13" name="Köşeli Çift Ayraç 12"/>
            <p:cNvSpPr/>
            <p:nvPr/>
          </p:nvSpPr>
          <p:spPr>
            <a:xfrm rot="5400000">
              <a:off x="-113819" y="113819"/>
              <a:ext cx="758798" cy="531158"/>
            </a:xfrm>
            <a:prstGeom prst="chevron">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 name="Köşeli Çift Ayraç 4"/>
            <p:cNvSpPr txBox="1"/>
            <p:nvPr/>
          </p:nvSpPr>
          <p:spPr>
            <a:xfrm>
              <a:off x="1" y="265578"/>
              <a:ext cx="531158" cy="22764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tr-TR" sz="1400" kern="1200" dirty="0" smtClean="0"/>
                <a:t>1</a:t>
              </a:r>
              <a:endParaRPr lang="tr-TR" sz="1400" kern="1200" dirty="0"/>
            </a:p>
          </p:txBody>
        </p:sp>
      </p:grpSp>
      <p:grpSp>
        <p:nvGrpSpPr>
          <p:cNvPr id="10" name="Grup 9"/>
          <p:cNvGrpSpPr/>
          <p:nvPr/>
        </p:nvGrpSpPr>
        <p:grpSpPr>
          <a:xfrm>
            <a:off x="1058360" y="316182"/>
            <a:ext cx="8390773" cy="493218"/>
            <a:chOff x="531157" y="987"/>
            <a:chExt cx="8390773" cy="493218"/>
          </a:xfrm>
        </p:grpSpPr>
        <p:sp>
          <p:nvSpPr>
            <p:cNvPr id="11" name="Aynı Yanın Köşesi Yuvarlatılmış Dikdörtgen 10"/>
            <p:cNvSpPr/>
            <p:nvPr/>
          </p:nvSpPr>
          <p:spPr>
            <a:xfrm rot="5400000">
              <a:off x="4479935" y="-3947791"/>
              <a:ext cx="493218" cy="8390773"/>
            </a:xfrm>
            <a:prstGeom prst="round2Same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2" name="Aynı Yanın Köşesi Yuvarlatılmış Dikdörtgen 6"/>
            <p:cNvSpPr txBox="1"/>
            <p:nvPr/>
          </p:nvSpPr>
          <p:spPr>
            <a:xfrm>
              <a:off x="531158" y="25063"/>
              <a:ext cx="8366696" cy="44506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06248" tIns="18415" rIns="18415" bIns="18415" numCol="1" spcCol="1270" anchor="ctr" anchorCtr="0">
              <a:noAutofit/>
            </a:bodyPr>
            <a:lstStyle/>
            <a:p>
              <a:pPr marL="285750" lvl="1" indent="-285750" algn="l" defTabSz="1289050">
                <a:lnSpc>
                  <a:spcPct val="90000"/>
                </a:lnSpc>
                <a:spcBef>
                  <a:spcPct val="0"/>
                </a:spcBef>
                <a:spcAft>
                  <a:spcPct val="15000"/>
                </a:spcAft>
                <a:buChar char="••"/>
              </a:pPr>
              <a:r>
                <a:rPr lang="tr-TR" sz="2900" kern="1200" dirty="0" smtClean="0"/>
                <a:t>Ankara Sosyal Bilimler Üniversitesi</a:t>
              </a:r>
              <a:endParaRPr lang="tr-TR" sz="2900" kern="1200" dirty="0"/>
            </a:p>
          </p:txBody>
        </p:sp>
      </p:grpSp>
      <p:pic>
        <p:nvPicPr>
          <p:cNvPr id="2" name="Resim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76525" y="1859935"/>
            <a:ext cx="4552950" cy="2821399"/>
          </a:xfrm>
          <a:prstGeom prst="rect">
            <a:avLst/>
          </a:prstGeom>
        </p:spPr>
      </p:pic>
      <p:sp>
        <p:nvSpPr>
          <p:cNvPr id="15" name="Metin kutusu 14"/>
          <p:cNvSpPr txBox="1"/>
          <p:nvPr/>
        </p:nvSpPr>
        <p:spPr>
          <a:xfrm>
            <a:off x="679604" y="4980714"/>
            <a:ext cx="8921930" cy="1754326"/>
          </a:xfrm>
          <a:prstGeom prst="rect">
            <a:avLst/>
          </a:prstGeom>
          <a:noFill/>
        </p:spPr>
        <p:txBody>
          <a:bodyPr wrap="square" rtlCol="0">
            <a:spAutoFit/>
          </a:bodyPr>
          <a:lstStyle/>
          <a:p>
            <a:pPr algn="ctr"/>
            <a:r>
              <a:rPr lang="tr-TR" b="1" dirty="0" smtClean="0"/>
              <a:t>ASBÜ İnternet Sitesi</a:t>
            </a:r>
            <a:r>
              <a:rPr lang="tr-TR" b="1" dirty="0"/>
              <a:t>: </a:t>
            </a:r>
            <a:r>
              <a:rPr lang="tr-TR" b="1" dirty="0" smtClean="0">
                <a:hlinkClick r:id="rId4"/>
              </a:rPr>
              <a:t>www.asbu.edu.tr</a:t>
            </a:r>
            <a:endParaRPr lang="tr-TR" b="1" dirty="0" smtClean="0"/>
          </a:p>
          <a:p>
            <a:pPr algn="ctr"/>
            <a:r>
              <a:rPr lang="tr-TR" b="1" dirty="0" smtClean="0"/>
              <a:t>ASBÜ Kütüphane</a:t>
            </a:r>
            <a:r>
              <a:rPr lang="tr-TR" b="1" dirty="0"/>
              <a:t>: </a:t>
            </a:r>
            <a:r>
              <a:rPr lang="tr-TR" b="1" dirty="0" smtClean="0">
                <a:hlinkClick r:id="rId5"/>
              </a:rPr>
              <a:t>kutuphane.asbu.edu.tr/tr</a:t>
            </a:r>
            <a:endParaRPr lang="tr-TR" b="1" dirty="0" smtClean="0"/>
          </a:p>
          <a:p>
            <a:pPr algn="ctr"/>
            <a:r>
              <a:rPr lang="tr-TR" b="1" dirty="0" smtClean="0"/>
              <a:t>ASBÜ </a:t>
            </a:r>
            <a:r>
              <a:rPr lang="tr-TR" b="1" dirty="0"/>
              <a:t>Öğrenci: </a:t>
            </a:r>
            <a:r>
              <a:rPr lang="tr-TR" b="1" dirty="0" smtClean="0">
                <a:hlinkClick r:id="rId6"/>
              </a:rPr>
              <a:t>www.asbu.edu.tr/index.php/tr/ogrenci</a:t>
            </a:r>
            <a:endParaRPr lang="tr-TR" b="1" dirty="0" smtClean="0"/>
          </a:p>
          <a:p>
            <a:pPr algn="ctr"/>
            <a:r>
              <a:rPr lang="tr-TR" b="1" dirty="0"/>
              <a:t>ASBÜ İletişim: </a:t>
            </a:r>
            <a:r>
              <a:rPr lang="tr-TR" b="1" dirty="0" smtClean="0">
                <a:hlinkClick r:id="rId7"/>
              </a:rPr>
              <a:t>www.asbu.edu.tr/index.php/tr/iletisim-1</a:t>
            </a:r>
            <a:endParaRPr lang="tr-TR" b="1" dirty="0" smtClean="0"/>
          </a:p>
          <a:p>
            <a:pPr algn="ctr"/>
            <a:endParaRPr lang="tr-TR" b="1" dirty="0" smtClean="0"/>
          </a:p>
          <a:p>
            <a:pPr algn="ctr"/>
            <a:endParaRPr lang="tr-TR" b="1" dirty="0" smtClean="0"/>
          </a:p>
        </p:txBody>
      </p:sp>
    </p:spTree>
    <p:extLst>
      <p:ext uri="{BB962C8B-B14F-4D97-AF65-F5344CB8AC3E}">
        <p14:creationId xmlns:p14="http://schemas.microsoft.com/office/powerpoint/2010/main" val="20344360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174">
        <p15:prstTrans prst="pageCurlDouble"/>
      </p:transition>
    </mc:Choice>
    <mc:Fallback xmlns="">
      <p:transition spd="slow" advTm="174">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7008042"/>
          </a:xfrm>
          <a:prstGeom prst="rect">
            <a:avLst/>
          </a:prstGeom>
        </p:spPr>
      </p:pic>
      <p:grpSp>
        <p:nvGrpSpPr>
          <p:cNvPr id="4" name="Grup 3"/>
          <p:cNvGrpSpPr/>
          <p:nvPr/>
        </p:nvGrpSpPr>
        <p:grpSpPr>
          <a:xfrm>
            <a:off x="492035" y="332786"/>
            <a:ext cx="531158" cy="758798"/>
            <a:chOff x="1" y="600436"/>
            <a:chExt cx="531158" cy="758798"/>
          </a:xfrm>
        </p:grpSpPr>
        <p:sp>
          <p:nvSpPr>
            <p:cNvPr id="10" name="Köşeli Çift Ayraç 9"/>
            <p:cNvSpPr/>
            <p:nvPr/>
          </p:nvSpPr>
          <p:spPr>
            <a:xfrm rot="5400000">
              <a:off x="-113819" y="714256"/>
              <a:ext cx="758798" cy="531158"/>
            </a:xfrm>
            <a:prstGeom prst="chevron">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 name="Köşeli Çift Ayraç 4"/>
            <p:cNvSpPr txBox="1"/>
            <p:nvPr/>
          </p:nvSpPr>
          <p:spPr>
            <a:xfrm>
              <a:off x="1" y="866015"/>
              <a:ext cx="531158" cy="22764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tr-TR" sz="1400" kern="1200" dirty="0" smtClean="0"/>
                <a:t>2</a:t>
              </a:r>
              <a:endParaRPr lang="tr-TR" sz="1400" kern="1200" dirty="0"/>
            </a:p>
          </p:txBody>
        </p:sp>
      </p:grpSp>
      <p:grpSp>
        <p:nvGrpSpPr>
          <p:cNvPr id="7" name="Grup 6"/>
          <p:cNvGrpSpPr/>
          <p:nvPr/>
        </p:nvGrpSpPr>
        <p:grpSpPr>
          <a:xfrm>
            <a:off x="1023191" y="332788"/>
            <a:ext cx="8390773" cy="493218"/>
            <a:chOff x="531157" y="600438"/>
            <a:chExt cx="8390773" cy="493218"/>
          </a:xfrm>
        </p:grpSpPr>
        <p:sp>
          <p:nvSpPr>
            <p:cNvPr id="8" name="Aynı Yanın Köşesi Yuvarlatılmış Dikdörtgen 7"/>
            <p:cNvSpPr/>
            <p:nvPr/>
          </p:nvSpPr>
          <p:spPr>
            <a:xfrm rot="5400000">
              <a:off x="4479935" y="-3348340"/>
              <a:ext cx="493218" cy="8390773"/>
            </a:xfrm>
            <a:prstGeom prst="round2Same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9" name="Aynı Yanın Köşesi Yuvarlatılmış Dikdörtgen 6"/>
            <p:cNvSpPr txBox="1"/>
            <p:nvPr/>
          </p:nvSpPr>
          <p:spPr>
            <a:xfrm>
              <a:off x="531158" y="624514"/>
              <a:ext cx="8366696" cy="44506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06248" tIns="18415" rIns="18415" bIns="18415" numCol="1" spcCol="1270" anchor="ctr" anchorCtr="0">
              <a:noAutofit/>
            </a:bodyPr>
            <a:lstStyle/>
            <a:p>
              <a:pPr marL="285750" lvl="1" indent="-285750" algn="l" defTabSz="1289050">
                <a:lnSpc>
                  <a:spcPct val="90000"/>
                </a:lnSpc>
                <a:spcBef>
                  <a:spcPct val="0"/>
                </a:spcBef>
                <a:spcAft>
                  <a:spcPct val="15000"/>
                </a:spcAft>
                <a:buChar char="••"/>
              </a:pPr>
              <a:r>
                <a:rPr lang="tr-TR" sz="2900" kern="1200" dirty="0" smtClean="0"/>
                <a:t>Akademik Birimler</a:t>
              </a:r>
              <a:endParaRPr lang="tr-TR" sz="2900" kern="1200" dirty="0"/>
            </a:p>
          </p:txBody>
        </p:sp>
      </p:grpSp>
      <p:sp>
        <p:nvSpPr>
          <p:cNvPr id="12" name="Metin kutusu 11"/>
          <p:cNvSpPr txBox="1"/>
          <p:nvPr/>
        </p:nvSpPr>
        <p:spPr>
          <a:xfrm>
            <a:off x="644435" y="927461"/>
            <a:ext cx="1662080" cy="461665"/>
          </a:xfrm>
          <a:prstGeom prst="rect">
            <a:avLst/>
          </a:prstGeom>
          <a:noFill/>
        </p:spPr>
        <p:txBody>
          <a:bodyPr wrap="square" rtlCol="0">
            <a:spAutoFit/>
          </a:bodyPr>
          <a:lstStyle/>
          <a:p>
            <a:pPr algn="ctr"/>
            <a:endParaRPr lang="tr-TR" sz="2400" b="1" dirty="0" smtClean="0">
              <a:solidFill>
                <a:srgbClr val="555557"/>
              </a:solidFill>
            </a:endParaRPr>
          </a:p>
        </p:txBody>
      </p:sp>
      <p:sp>
        <p:nvSpPr>
          <p:cNvPr id="14" name="Metin kutusu 13"/>
          <p:cNvSpPr txBox="1"/>
          <p:nvPr/>
        </p:nvSpPr>
        <p:spPr>
          <a:xfrm>
            <a:off x="6171865" y="947219"/>
            <a:ext cx="1662080" cy="461665"/>
          </a:xfrm>
          <a:prstGeom prst="rect">
            <a:avLst/>
          </a:prstGeom>
          <a:noFill/>
        </p:spPr>
        <p:txBody>
          <a:bodyPr wrap="square" rtlCol="0">
            <a:spAutoFit/>
          </a:bodyPr>
          <a:lstStyle/>
          <a:p>
            <a:pPr algn="ctr"/>
            <a:endParaRPr lang="tr-TR" sz="2400" b="1" dirty="0" smtClean="0">
              <a:solidFill>
                <a:srgbClr val="555557"/>
              </a:solidFill>
            </a:endParaRPr>
          </a:p>
        </p:txBody>
      </p:sp>
      <p:sp>
        <p:nvSpPr>
          <p:cNvPr id="17" name="Metin kutusu 16"/>
          <p:cNvSpPr txBox="1"/>
          <p:nvPr/>
        </p:nvSpPr>
        <p:spPr>
          <a:xfrm>
            <a:off x="7601654" y="1212862"/>
            <a:ext cx="2245738" cy="2092881"/>
          </a:xfrm>
          <a:prstGeom prst="rect">
            <a:avLst/>
          </a:prstGeom>
          <a:noFill/>
        </p:spPr>
        <p:txBody>
          <a:bodyPr wrap="square" rtlCol="0">
            <a:spAutoFit/>
          </a:bodyPr>
          <a:lstStyle/>
          <a:p>
            <a:r>
              <a:rPr lang="tr-TR" b="1" u="sng" dirty="0" smtClean="0"/>
              <a:t>YÜKSEKOKUL</a:t>
            </a:r>
          </a:p>
          <a:p>
            <a:endParaRPr lang="tr-TR" sz="2000" b="1" u="sng" dirty="0">
              <a:solidFill>
                <a:srgbClr val="0070C0"/>
              </a:solidFill>
            </a:endParaRPr>
          </a:p>
          <a:p>
            <a:pPr marL="285750" indent="-285750">
              <a:buFont typeface="Wingdings" panose="05000000000000000000" pitchFamily="2" charset="2"/>
              <a:buChar char="v"/>
            </a:pPr>
            <a:r>
              <a:rPr lang="tr-TR" sz="1600" b="1" u="sng" dirty="0">
                <a:solidFill>
                  <a:srgbClr val="0070C0"/>
                </a:solidFill>
                <a:hlinkClick r:id="rId3"/>
              </a:rPr>
              <a:t>Yabancı Diller Yüksekokulu</a:t>
            </a:r>
            <a:endParaRPr lang="tr-TR" sz="1600" u="sng" dirty="0">
              <a:solidFill>
                <a:srgbClr val="0070C0"/>
              </a:solidFill>
            </a:endParaRPr>
          </a:p>
          <a:p>
            <a:endParaRPr lang="tr-TR" sz="2000" b="1" u="sng" dirty="0" smtClean="0">
              <a:solidFill>
                <a:srgbClr val="0070C0"/>
              </a:solidFill>
            </a:endParaRPr>
          </a:p>
          <a:p>
            <a:endParaRPr lang="tr-TR" sz="2000" b="1" u="sng" dirty="0" smtClean="0">
              <a:solidFill>
                <a:srgbClr val="0070C0"/>
              </a:solidFill>
            </a:endParaRPr>
          </a:p>
          <a:p>
            <a:endParaRPr lang="tr-TR" sz="2000" b="1" u="sng" dirty="0" smtClean="0">
              <a:solidFill>
                <a:srgbClr val="0070C0"/>
              </a:solidFill>
            </a:endParaRPr>
          </a:p>
        </p:txBody>
      </p:sp>
      <p:pic>
        <p:nvPicPr>
          <p:cNvPr id="19" name="Resim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97115" y="2839212"/>
            <a:ext cx="5794131" cy="3055260"/>
          </a:xfrm>
          <a:prstGeom prst="rect">
            <a:avLst/>
          </a:prstGeom>
        </p:spPr>
      </p:pic>
      <p:sp>
        <p:nvSpPr>
          <p:cNvPr id="18" name="Metin kutusu 17"/>
          <p:cNvSpPr txBox="1"/>
          <p:nvPr/>
        </p:nvSpPr>
        <p:spPr>
          <a:xfrm>
            <a:off x="467958" y="5918549"/>
            <a:ext cx="8921930" cy="369332"/>
          </a:xfrm>
          <a:prstGeom prst="rect">
            <a:avLst/>
          </a:prstGeom>
          <a:noFill/>
        </p:spPr>
        <p:txBody>
          <a:bodyPr wrap="square" rtlCol="0">
            <a:spAutoFit/>
          </a:bodyPr>
          <a:lstStyle/>
          <a:p>
            <a:r>
              <a:rPr lang="tr-TR" b="1" dirty="0"/>
              <a:t>ASBÜ Fakülte Tanıtım </a:t>
            </a:r>
            <a:r>
              <a:rPr lang="tr-TR" b="1" dirty="0" smtClean="0"/>
              <a:t>Katalogları: </a:t>
            </a:r>
            <a:r>
              <a:rPr lang="tr-TR" b="1" dirty="0" smtClean="0">
                <a:hlinkClick r:id="rId5"/>
              </a:rPr>
              <a:t>www.asbu.edu.tr/tr/fakulte-tanitim-kataloglari</a:t>
            </a:r>
            <a:endParaRPr lang="tr-TR" b="1" dirty="0"/>
          </a:p>
        </p:txBody>
      </p:sp>
      <p:sp>
        <p:nvSpPr>
          <p:cNvPr id="16" name="Metin kutusu 15"/>
          <p:cNvSpPr txBox="1"/>
          <p:nvPr/>
        </p:nvSpPr>
        <p:spPr>
          <a:xfrm>
            <a:off x="4097896" y="1198782"/>
            <a:ext cx="3999819" cy="2277547"/>
          </a:xfrm>
          <a:prstGeom prst="rect">
            <a:avLst/>
          </a:prstGeom>
          <a:noFill/>
        </p:spPr>
        <p:txBody>
          <a:bodyPr wrap="square" rtlCol="0">
            <a:spAutoFit/>
          </a:bodyPr>
          <a:lstStyle/>
          <a:p>
            <a:r>
              <a:rPr lang="tr-TR" b="1" u="sng" dirty="0" smtClean="0"/>
              <a:t>ENSTİTÜLER</a:t>
            </a:r>
          </a:p>
          <a:p>
            <a:endParaRPr lang="tr-TR" sz="2000" b="1" u="sng" dirty="0">
              <a:solidFill>
                <a:srgbClr val="0070C0"/>
              </a:solidFill>
            </a:endParaRPr>
          </a:p>
          <a:p>
            <a:pPr marL="285750" indent="-285750">
              <a:buFont typeface="Wingdings" panose="05000000000000000000" pitchFamily="2" charset="2"/>
              <a:buChar char="v"/>
            </a:pPr>
            <a:r>
              <a:rPr lang="tr-TR" sz="1600" b="1" u="sng" dirty="0">
                <a:solidFill>
                  <a:srgbClr val="0070C0"/>
                </a:solidFill>
                <a:hlinkClick r:id="rId6"/>
              </a:rPr>
              <a:t>Bölge Çalışmaları Enstitüsü</a:t>
            </a:r>
            <a:endParaRPr lang="tr-TR" sz="1600" u="sng" dirty="0">
              <a:solidFill>
                <a:srgbClr val="0070C0"/>
              </a:solidFill>
            </a:endParaRPr>
          </a:p>
          <a:p>
            <a:pPr marL="285750" indent="-285750">
              <a:buFont typeface="Wingdings" panose="05000000000000000000" pitchFamily="2" charset="2"/>
              <a:buChar char="v"/>
            </a:pPr>
            <a:r>
              <a:rPr lang="tr-TR" sz="1600" b="1" u="sng" dirty="0">
                <a:solidFill>
                  <a:srgbClr val="0070C0"/>
                </a:solidFill>
                <a:hlinkClick r:id="rId7"/>
              </a:rPr>
              <a:t>İslami Araştırmalar Enstitüsü</a:t>
            </a:r>
            <a:endParaRPr lang="tr-TR" sz="1600" u="sng" dirty="0">
              <a:solidFill>
                <a:srgbClr val="0070C0"/>
              </a:solidFill>
            </a:endParaRPr>
          </a:p>
          <a:p>
            <a:pPr marL="285750" indent="-285750">
              <a:buFont typeface="Wingdings" panose="05000000000000000000" pitchFamily="2" charset="2"/>
              <a:buChar char="v"/>
            </a:pPr>
            <a:r>
              <a:rPr lang="tr-TR" sz="1600" b="1" u="sng" dirty="0">
                <a:solidFill>
                  <a:srgbClr val="0070C0"/>
                </a:solidFill>
                <a:hlinkClick r:id="rId8"/>
              </a:rPr>
              <a:t>Sosyal Bilimler Enstitüsü</a:t>
            </a:r>
            <a:endParaRPr lang="tr-TR" sz="1600" u="sng" dirty="0">
              <a:solidFill>
                <a:srgbClr val="0070C0"/>
              </a:solidFill>
            </a:endParaRPr>
          </a:p>
          <a:p>
            <a:pPr marL="285750" indent="-285750">
              <a:buFont typeface="Wingdings" panose="05000000000000000000" pitchFamily="2" charset="2"/>
              <a:buChar char="v"/>
            </a:pPr>
            <a:r>
              <a:rPr lang="tr-TR" sz="1600" b="1" u="sng" dirty="0">
                <a:solidFill>
                  <a:srgbClr val="0070C0"/>
                </a:solidFill>
              </a:rPr>
              <a:t>Sosyal Araştırmalar ve Yenilik Enstitüsü</a:t>
            </a:r>
          </a:p>
          <a:p>
            <a:endParaRPr lang="tr-TR" sz="2000" b="1" u="sng" dirty="0" smtClean="0">
              <a:solidFill>
                <a:srgbClr val="0070C0"/>
              </a:solidFill>
            </a:endParaRPr>
          </a:p>
          <a:p>
            <a:endParaRPr lang="tr-TR" sz="2000" b="1" u="sng" dirty="0" smtClean="0">
              <a:solidFill>
                <a:srgbClr val="0070C0"/>
              </a:solidFill>
            </a:endParaRPr>
          </a:p>
        </p:txBody>
      </p:sp>
      <p:sp>
        <p:nvSpPr>
          <p:cNvPr id="13" name="Metin kutusu 12"/>
          <p:cNvSpPr txBox="1"/>
          <p:nvPr/>
        </p:nvSpPr>
        <p:spPr>
          <a:xfrm>
            <a:off x="1023189" y="1181198"/>
            <a:ext cx="3074707" cy="3200876"/>
          </a:xfrm>
          <a:prstGeom prst="rect">
            <a:avLst/>
          </a:prstGeom>
          <a:noFill/>
        </p:spPr>
        <p:txBody>
          <a:bodyPr wrap="square" rtlCol="0">
            <a:spAutoFit/>
          </a:bodyPr>
          <a:lstStyle/>
          <a:p>
            <a:r>
              <a:rPr lang="tr-TR" b="1" u="sng" dirty="0" smtClean="0"/>
              <a:t>FAKÜLTELER</a:t>
            </a:r>
          </a:p>
          <a:p>
            <a:endParaRPr lang="tr-TR" sz="1600" b="1" u="sng" dirty="0" smtClean="0">
              <a:solidFill>
                <a:srgbClr val="0070C0"/>
              </a:solidFill>
              <a:hlinkClick r:id="rId9"/>
            </a:endParaRPr>
          </a:p>
          <a:p>
            <a:pPr marL="285750" indent="-285750">
              <a:buFont typeface="Wingdings" panose="05000000000000000000" pitchFamily="2" charset="2"/>
              <a:buChar char="v"/>
            </a:pPr>
            <a:r>
              <a:rPr lang="tr-TR" sz="1600" b="1" u="sng" dirty="0" smtClean="0">
                <a:solidFill>
                  <a:srgbClr val="0070C0"/>
                </a:solidFill>
                <a:hlinkClick r:id="rId9"/>
              </a:rPr>
              <a:t>İlahiyat </a:t>
            </a:r>
            <a:r>
              <a:rPr lang="tr-TR" sz="1600" b="1" u="sng" dirty="0">
                <a:solidFill>
                  <a:srgbClr val="0070C0"/>
                </a:solidFill>
                <a:hlinkClick r:id="rId9"/>
              </a:rPr>
              <a:t>Fakültesi</a:t>
            </a:r>
            <a:endParaRPr lang="tr-TR" sz="1600" u="sng" dirty="0">
              <a:solidFill>
                <a:srgbClr val="0070C0"/>
              </a:solidFill>
            </a:endParaRPr>
          </a:p>
          <a:p>
            <a:pPr marL="285750" indent="-285750">
              <a:buFont typeface="Wingdings" panose="05000000000000000000" pitchFamily="2" charset="2"/>
              <a:buChar char="v"/>
            </a:pPr>
            <a:r>
              <a:rPr lang="tr-TR" sz="1600" b="1" u="sng" dirty="0">
                <a:solidFill>
                  <a:srgbClr val="0070C0"/>
                </a:solidFill>
                <a:hlinkClick r:id="rId10"/>
              </a:rPr>
              <a:t>Hukuk Fakültesi</a:t>
            </a:r>
            <a:endParaRPr lang="tr-TR" sz="1600" u="sng" dirty="0">
              <a:solidFill>
                <a:srgbClr val="0070C0"/>
              </a:solidFill>
            </a:endParaRPr>
          </a:p>
          <a:p>
            <a:pPr marL="285750" indent="-285750">
              <a:buFont typeface="Wingdings" panose="05000000000000000000" pitchFamily="2" charset="2"/>
              <a:buChar char="v"/>
            </a:pPr>
            <a:r>
              <a:rPr lang="tr-TR" sz="1600" b="1" u="sng" dirty="0">
                <a:solidFill>
                  <a:srgbClr val="0070C0"/>
                </a:solidFill>
                <a:hlinkClick r:id="rId11"/>
              </a:rPr>
              <a:t>Siyasal Bilgiler Fakültesi</a:t>
            </a:r>
            <a:endParaRPr lang="tr-TR" sz="1600" u="sng" dirty="0">
              <a:solidFill>
                <a:srgbClr val="0070C0"/>
              </a:solidFill>
            </a:endParaRPr>
          </a:p>
          <a:p>
            <a:pPr marL="285750" indent="-285750">
              <a:buFont typeface="Wingdings" panose="05000000000000000000" pitchFamily="2" charset="2"/>
              <a:buChar char="v"/>
            </a:pPr>
            <a:r>
              <a:rPr lang="tr-TR" sz="1600" b="1" u="sng" dirty="0">
                <a:solidFill>
                  <a:srgbClr val="0070C0"/>
                </a:solidFill>
                <a:hlinkClick r:id="rId12"/>
              </a:rPr>
              <a:t>Sosyal ve Beşeri Bilimler Fakültesi</a:t>
            </a:r>
            <a:endParaRPr lang="tr-TR" sz="1600" u="sng" dirty="0">
              <a:solidFill>
                <a:srgbClr val="0070C0"/>
              </a:solidFill>
            </a:endParaRPr>
          </a:p>
          <a:p>
            <a:pPr marL="285750" indent="-285750">
              <a:buFont typeface="Wingdings" panose="05000000000000000000" pitchFamily="2" charset="2"/>
              <a:buChar char="v"/>
            </a:pPr>
            <a:r>
              <a:rPr lang="tr-TR" sz="1600" b="1" u="sng" dirty="0">
                <a:solidFill>
                  <a:srgbClr val="0070C0"/>
                </a:solidFill>
                <a:hlinkClick r:id="rId13"/>
              </a:rPr>
              <a:t>Sanat ve Tasarım Fakültesi</a:t>
            </a:r>
            <a:endParaRPr lang="tr-TR" sz="1600" u="sng" dirty="0">
              <a:solidFill>
                <a:srgbClr val="0070C0"/>
              </a:solidFill>
            </a:endParaRPr>
          </a:p>
          <a:p>
            <a:pPr marL="285750" indent="-285750">
              <a:buFont typeface="Wingdings" panose="05000000000000000000" pitchFamily="2" charset="2"/>
              <a:buChar char="v"/>
            </a:pPr>
            <a:r>
              <a:rPr lang="tr-TR" sz="1600" b="1" u="sng" dirty="0">
                <a:solidFill>
                  <a:srgbClr val="0070C0"/>
                </a:solidFill>
                <a:hlinkClick r:id="rId14"/>
              </a:rPr>
              <a:t>Yabancı Diller Fakültesi</a:t>
            </a:r>
            <a:endParaRPr lang="tr-TR" sz="1600" u="sng" dirty="0">
              <a:solidFill>
                <a:srgbClr val="0070C0"/>
              </a:solidFill>
            </a:endParaRPr>
          </a:p>
          <a:p>
            <a:pPr marL="285750" indent="-285750">
              <a:buFont typeface="Wingdings" panose="05000000000000000000" pitchFamily="2" charset="2"/>
              <a:buChar char="v"/>
            </a:pPr>
            <a:r>
              <a:rPr lang="tr-TR" sz="1600" b="1" u="sng" dirty="0">
                <a:solidFill>
                  <a:srgbClr val="0070C0"/>
                </a:solidFill>
                <a:hlinkClick r:id="rId15"/>
              </a:rPr>
              <a:t>İletişim Fakültesi</a:t>
            </a:r>
            <a:endParaRPr lang="tr-TR" sz="1600" u="sng" dirty="0">
              <a:solidFill>
                <a:srgbClr val="0070C0"/>
              </a:solidFill>
            </a:endParaRPr>
          </a:p>
          <a:p>
            <a:endParaRPr lang="tr-TR" sz="2000" b="1" u="sng" dirty="0" smtClean="0">
              <a:solidFill>
                <a:srgbClr val="0070C0"/>
              </a:solidFill>
            </a:endParaRPr>
          </a:p>
          <a:p>
            <a:endParaRPr lang="tr-TR" sz="2000" b="1" u="sng" dirty="0" smtClean="0">
              <a:solidFill>
                <a:srgbClr val="0070C0"/>
              </a:solidFill>
            </a:endParaRPr>
          </a:p>
        </p:txBody>
      </p:sp>
    </p:spTree>
    <p:extLst>
      <p:ext uri="{BB962C8B-B14F-4D97-AF65-F5344CB8AC3E}">
        <p14:creationId xmlns:p14="http://schemas.microsoft.com/office/powerpoint/2010/main" val="3984688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573">
        <p15:prstTrans prst="pageCurlDouble"/>
      </p:transition>
    </mc:Choice>
    <mc:Fallback xmlns="">
      <p:transition spd="slow" advTm="573">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906000" cy="7008042"/>
          </a:xfrm>
          <a:prstGeom prst="rect">
            <a:avLst/>
          </a:prstGeom>
        </p:spPr>
      </p:pic>
      <p:grpSp>
        <p:nvGrpSpPr>
          <p:cNvPr id="4" name="Grup 3"/>
          <p:cNvGrpSpPr/>
          <p:nvPr/>
        </p:nvGrpSpPr>
        <p:grpSpPr>
          <a:xfrm>
            <a:off x="492035" y="324486"/>
            <a:ext cx="531158" cy="758798"/>
            <a:chOff x="1" y="1200872"/>
            <a:chExt cx="531158" cy="758798"/>
          </a:xfrm>
        </p:grpSpPr>
        <p:sp>
          <p:nvSpPr>
            <p:cNvPr id="10" name="Köşeli Çift Ayraç 9"/>
            <p:cNvSpPr/>
            <p:nvPr/>
          </p:nvSpPr>
          <p:spPr>
            <a:xfrm rot="5400000">
              <a:off x="-113819" y="1314692"/>
              <a:ext cx="758798" cy="531158"/>
            </a:xfrm>
            <a:prstGeom prst="chevron">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 name="Köşeli Çift Ayraç 4"/>
            <p:cNvSpPr txBox="1"/>
            <p:nvPr/>
          </p:nvSpPr>
          <p:spPr>
            <a:xfrm>
              <a:off x="1" y="1466451"/>
              <a:ext cx="531158" cy="22764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tr-TR" sz="1400" kern="1200" dirty="0" smtClean="0"/>
                <a:t>3</a:t>
              </a:r>
              <a:endParaRPr lang="tr-TR" sz="1400" kern="1200" dirty="0"/>
            </a:p>
          </p:txBody>
        </p:sp>
      </p:grpSp>
      <p:grpSp>
        <p:nvGrpSpPr>
          <p:cNvPr id="7" name="Grup 6"/>
          <p:cNvGrpSpPr/>
          <p:nvPr/>
        </p:nvGrpSpPr>
        <p:grpSpPr>
          <a:xfrm>
            <a:off x="1023191" y="323502"/>
            <a:ext cx="8390773" cy="493218"/>
            <a:chOff x="531157" y="1199888"/>
            <a:chExt cx="8390773" cy="493218"/>
          </a:xfrm>
        </p:grpSpPr>
        <p:sp>
          <p:nvSpPr>
            <p:cNvPr id="8" name="Aynı Yanın Köşesi Yuvarlatılmış Dikdörtgen 7"/>
            <p:cNvSpPr/>
            <p:nvPr/>
          </p:nvSpPr>
          <p:spPr>
            <a:xfrm rot="5400000">
              <a:off x="4479935" y="-2748890"/>
              <a:ext cx="493218" cy="8390773"/>
            </a:xfrm>
            <a:prstGeom prst="round2Same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9" name="Aynı Yanın Köşesi Yuvarlatılmış Dikdörtgen 6"/>
            <p:cNvSpPr txBox="1"/>
            <p:nvPr/>
          </p:nvSpPr>
          <p:spPr>
            <a:xfrm>
              <a:off x="531158" y="1223964"/>
              <a:ext cx="8366696" cy="44506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06248" tIns="18415" rIns="18415" bIns="18415" numCol="1" spcCol="1270" anchor="ctr" anchorCtr="0">
              <a:noAutofit/>
            </a:bodyPr>
            <a:lstStyle/>
            <a:p>
              <a:pPr marL="285750" lvl="1" indent="-285750" algn="l" defTabSz="1289050">
                <a:lnSpc>
                  <a:spcPct val="90000"/>
                </a:lnSpc>
                <a:spcBef>
                  <a:spcPct val="0"/>
                </a:spcBef>
                <a:spcAft>
                  <a:spcPct val="15000"/>
                </a:spcAft>
                <a:buChar char="••"/>
              </a:pPr>
              <a:r>
                <a:rPr lang="tr-TR" sz="2900" kern="1200" dirty="0" smtClean="0"/>
                <a:t>Akademik Takvim</a:t>
              </a:r>
              <a:endParaRPr lang="tr-TR" sz="2900" kern="1200" dirty="0"/>
            </a:p>
          </p:txBody>
        </p:sp>
      </p:grpSp>
      <p:sp>
        <p:nvSpPr>
          <p:cNvPr id="12" name="Metin kutusu 11"/>
          <p:cNvSpPr txBox="1"/>
          <p:nvPr/>
        </p:nvSpPr>
        <p:spPr>
          <a:xfrm>
            <a:off x="449349" y="6010001"/>
            <a:ext cx="8967213" cy="923330"/>
          </a:xfrm>
          <a:prstGeom prst="rect">
            <a:avLst/>
          </a:prstGeom>
          <a:noFill/>
        </p:spPr>
        <p:txBody>
          <a:bodyPr wrap="square" rtlCol="0">
            <a:spAutoFit/>
          </a:bodyPr>
          <a:lstStyle/>
          <a:p>
            <a:r>
              <a:rPr lang="tr-TR" b="1" dirty="0" smtClean="0"/>
              <a:t>Öğrenci İşleri Daire Başkanlığı Akademik Takvim Linki: </a:t>
            </a:r>
            <a:r>
              <a:rPr lang="tr-TR" b="1" dirty="0" smtClean="0">
                <a:hlinkClick r:id="rId4"/>
              </a:rPr>
              <a:t>oidb.asbu.edu.tr/tr/akademik-takvim</a:t>
            </a:r>
            <a:endParaRPr lang="tr-TR" b="1" dirty="0" smtClean="0"/>
          </a:p>
          <a:p>
            <a:endParaRPr lang="tr-TR" b="1" dirty="0" smtClean="0"/>
          </a:p>
          <a:p>
            <a:endParaRPr lang="tr-TR" b="1" dirty="0"/>
          </a:p>
        </p:txBody>
      </p:sp>
      <p:sp>
        <p:nvSpPr>
          <p:cNvPr id="14" name="Metin kutusu 13"/>
          <p:cNvSpPr txBox="1"/>
          <p:nvPr/>
        </p:nvSpPr>
        <p:spPr>
          <a:xfrm>
            <a:off x="3578470" y="1229899"/>
            <a:ext cx="2998176" cy="923330"/>
          </a:xfrm>
          <a:prstGeom prst="rect">
            <a:avLst/>
          </a:prstGeom>
          <a:noFill/>
        </p:spPr>
        <p:txBody>
          <a:bodyPr wrap="square" rtlCol="0">
            <a:spAutoFit/>
          </a:bodyPr>
          <a:lstStyle/>
          <a:p>
            <a:pPr algn="ctr"/>
            <a:r>
              <a:rPr lang="tr-TR" dirty="0" smtClean="0"/>
              <a:t>2025-2026 ASBÜ</a:t>
            </a:r>
          </a:p>
          <a:p>
            <a:pPr algn="ctr"/>
            <a:r>
              <a:rPr lang="tr-TR" dirty="0" smtClean="0"/>
              <a:t>Lisans</a:t>
            </a:r>
          </a:p>
          <a:p>
            <a:pPr algn="ctr"/>
            <a:r>
              <a:rPr lang="tr-TR" dirty="0" smtClean="0"/>
              <a:t>Akademik Takvimi</a:t>
            </a:r>
          </a:p>
        </p:txBody>
      </p:sp>
      <p:sp>
        <p:nvSpPr>
          <p:cNvPr id="15" name="Metin kutusu 14"/>
          <p:cNvSpPr txBox="1"/>
          <p:nvPr/>
        </p:nvSpPr>
        <p:spPr>
          <a:xfrm>
            <a:off x="6515100" y="1229899"/>
            <a:ext cx="2898864" cy="923330"/>
          </a:xfrm>
          <a:prstGeom prst="rect">
            <a:avLst/>
          </a:prstGeom>
          <a:noFill/>
        </p:spPr>
        <p:txBody>
          <a:bodyPr wrap="square" rtlCol="0">
            <a:spAutoFit/>
          </a:bodyPr>
          <a:lstStyle/>
          <a:p>
            <a:pPr algn="ctr"/>
            <a:r>
              <a:rPr lang="tr-TR" dirty="0" smtClean="0"/>
              <a:t>2025-2026 ASBÜ</a:t>
            </a:r>
          </a:p>
          <a:p>
            <a:pPr algn="ctr"/>
            <a:r>
              <a:rPr lang="tr-TR" dirty="0" smtClean="0"/>
              <a:t>Lisansüstü</a:t>
            </a:r>
          </a:p>
          <a:p>
            <a:pPr algn="ctr"/>
            <a:r>
              <a:rPr lang="tr-TR" dirty="0" smtClean="0"/>
              <a:t>Akademik Takvimi</a:t>
            </a:r>
          </a:p>
        </p:txBody>
      </p:sp>
      <p:sp>
        <p:nvSpPr>
          <p:cNvPr id="16" name="Metin kutusu 15"/>
          <p:cNvSpPr txBox="1"/>
          <p:nvPr/>
        </p:nvSpPr>
        <p:spPr>
          <a:xfrm>
            <a:off x="492035" y="1229899"/>
            <a:ext cx="2910588" cy="1200329"/>
          </a:xfrm>
          <a:prstGeom prst="rect">
            <a:avLst/>
          </a:prstGeom>
          <a:noFill/>
        </p:spPr>
        <p:txBody>
          <a:bodyPr wrap="square" rtlCol="0">
            <a:spAutoFit/>
          </a:bodyPr>
          <a:lstStyle/>
          <a:p>
            <a:pPr algn="ctr"/>
            <a:r>
              <a:rPr lang="tr-TR" dirty="0" smtClean="0"/>
              <a:t>2025-2026 ASBÜ</a:t>
            </a:r>
          </a:p>
          <a:p>
            <a:pPr algn="ctr"/>
            <a:r>
              <a:rPr lang="tr-TR" dirty="0" smtClean="0"/>
              <a:t>Yabancı </a:t>
            </a:r>
            <a:r>
              <a:rPr lang="tr-TR" dirty="0"/>
              <a:t>Dil </a:t>
            </a:r>
            <a:r>
              <a:rPr lang="tr-TR" dirty="0" smtClean="0"/>
              <a:t>Hazırlık</a:t>
            </a:r>
          </a:p>
          <a:p>
            <a:pPr algn="ctr"/>
            <a:r>
              <a:rPr lang="tr-TR" dirty="0" smtClean="0"/>
              <a:t>Akademik Takvimi</a:t>
            </a:r>
            <a:br>
              <a:rPr lang="tr-TR" dirty="0" smtClean="0"/>
            </a:br>
            <a:endParaRPr lang="tr-TR" dirty="0" smtClean="0"/>
          </a:p>
        </p:txBody>
      </p:sp>
      <p:graphicFrame>
        <p:nvGraphicFramePr>
          <p:cNvPr id="18" name="Nesne 17"/>
          <p:cNvGraphicFramePr>
            <a:graphicFrameLocks noChangeAspect="1"/>
          </p:cNvGraphicFramePr>
          <p:nvPr>
            <p:extLst>
              <p:ext uri="{D42A27DB-BD31-4B8C-83A1-F6EECF244321}">
                <p14:modId xmlns:p14="http://schemas.microsoft.com/office/powerpoint/2010/main" val="2516267153"/>
              </p:ext>
            </p:extLst>
          </p:nvPr>
        </p:nvGraphicFramePr>
        <p:xfrm>
          <a:off x="3870458" y="2420852"/>
          <a:ext cx="2405653" cy="3144951"/>
        </p:xfrm>
        <a:graphic>
          <a:graphicData uri="http://schemas.openxmlformats.org/presentationml/2006/ole">
            <mc:AlternateContent xmlns:mc="http://schemas.openxmlformats.org/markup-compatibility/2006">
              <mc:Choice xmlns:v="urn:schemas-microsoft-com:vml" Requires="v">
                <p:oleObj spid="_x0000_s1491" name="Acrobat Document" r:id="rId5" imgW="5667359" imgH="8020022" progId="Acrobat.Document.DC">
                  <p:embed/>
                </p:oleObj>
              </mc:Choice>
              <mc:Fallback>
                <p:oleObj name="Acrobat Document" r:id="rId5" imgW="5667359" imgH="8020022" progId="Acrobat.Document.DC">
                  <p:embed/>
                  <p:pic>
                    <p:nvPicPr>
                      <p:cNvPr id="0" name=""/>
                      <p:cNvPicPr/>
                      <p:nvPr/>
                    </p:nvPicPr>
                    <p:blipFill>
                      <a:blip r:embed="rId6"/>
                      <a:stretch>
                        <a:fillRect/>
                      </a:stretch>
                    </p:blipFill>
                    <p:spPr>
                      <a:xfrm>
                        <a:off x="3870458" y="2420852"/>
                        <a:ext cx="2405653" cy="3144951"/>
                      </a:xfrm>
                      <a:prstGeom prst="rect">
                        <a:avLst/>
                      </a:prstGeom>
                    </p:spPr>
                  </p:pic>
                </p:oleObj>
              </mc:Fallback>
            </mc:AlternateContent>
          </a:graphicData>
        </a:graphic>
      </p:graphicFrame>
      <p:graphicFrame>
        <p:nvGraphicFramePr>
          <p:cNvPr id="19" name="Nesne 18"/>
          <p:cNvGraphicFramePr>
            <a:graphicFrameLocks noChangeAspect="1"/>
          </p:cNvGraphicFramePr>
          <p:nvPr>
            <p:extLst>
              <p:ext uri="{D42A27DB-BD31-4B8C-83A1-F6EECF244321}">
                <p14:modId xmlns:p14="http://schemas.microsoft.com/office/powerpoint/2010/main" val="996217018"/>
              </p:ext>
            </p:extLst>
          </p:nvPr>
        </p:nvGraphicFramePr>
        <p:xfrm>
          <a:off x="780778" y="2272611"/>
          <a:ext cx="2623056" cy="3429166"/>
        </p:xfrm>
        <a:graphic>
          <a:graphicData uri="http://schemas.openxmlformats.org/presentationml/2006/ole">
            <mc:AlternateContent xmlns:mc="http://schemas.openxmlformats.org/markup-compatibility/2006">
              <mc:Choice xmlns:v="urn:schemas-microsoft-com:vml" Requires="v">
                <p:oleObj spid="_x0000_s1492" name="Acrobat Document" r:id="rId7" imgW="5667359" imgH="8020022" progId="Acrobat.Document.DC">
                  <p:embed/>
                </p:oleObj>
              </mc:Choice>
              <mc:Fallback>
                <p:oleObj name="Acrobat Document" r:id="rId7" imgW="5667359" imgH="8020022" progId="Acrobat.Document.DC">
                  <p:embed/>
                  <p:pic>
                    <p:nvPicPr>
                      <p:cNvPr id="0" name=""/>
                      <p:cNvPicPr/>
                      <p:nvPr/>
                    </p:nvPicPr>
                    <p:blipFill>
                      <a:blip r:embed="rId8"/>
                      <a:stretch>
                        <a:fillRect/>
                      </a:stretch>
                    </p:blipFill>
                    <p:spPr>
                      <a:xfrm>
                        <a:off x="780778" y="2272611"/>
                        <a:ext cx="2623056" cy="3429166"/>
                      </a:xfrm>
                      <a:prstGeom prst="rect">
                        <a:avLst/>
                      </a:prstGeom>
                    </p:spPr>
                  </p:pic>
                </p:oleObj>
              </mc:Fallback>
            </mc:AlternateContent>
          </a:graphicData>
        </a:graphic>
      </p:graphicFrame>
      <p:graphicFrame>
        <p:nvGraphicFramePr>
          <p:cNvPr id="20" name="Nesne 19"/>
          <p:cNvGraphicFramePr>
            <a:graphicFrameLocks noChangeAspect="1"/>
          </p:cNvGraphicFramePr>
          <p:nvPr>
            <p:extLst>
              <p:ext uri="{D42A27DB-BD31-4B8C-83A1-F6EECF244321}">
                <p14:modId xmlns:p14="http://schemas.microsoft.com/office/powerpoint/2010/main" val="883998860"/>
              </p:ext>
            </p:extLst>
          </p:nvPr>
        </p:nvGraphicFramePr>
        <p:xfrm>
          <a:off x="6835543" y="2378483"/>
          <a:ext cx="2405653" cy="3144951"/>
        </p:xfrm>
        <a:graphic>
          <a:graphicData uri="http://schemas.openxmlformats.org/presentationml/2006/ole">
            <mc:AlternateContent xmlns:mc="http://schemas.openxmlformats.org/markup-compatibility/2006">
              <mc:Choice xmlns:v="urn:schemas-microsoft-com:vml" Requires="v">
                <p:oleObj spid="_x0000_s1493" name="Acrobat Document" r:id="rId9" imgW="5667359" imgH="8020022" progId="Acrobat.Document.DC">
                  <p:embed/>
                </p:oleObj>
              </mc:Choice>
              <mc:Fallback>
                <p:oleObj name="Acrobat Document" r:id="rId9" imgW="5667359" imgH="8020022" progId="Acrobat.Document.DC">
                  <p:embed/>
                  <p:pic>
                    <p:nvPicPr>
                      <p:cNvPr id="0" name=""/>
                      <p:cNvPicPr/>
                      <p:nvPr/>
                    </p:nvPicPr>
                    <p:blipFill>
                      <a:blip r:embed="rId10"/>
                      <a:stretch>
                        <a:fillRect/>
                      </a:stretch>
                    </p:blipFill>
                    <p:spPr>
                      <a:xfrm>
                        <a:off x="6835543" y="2378483"/>
                        <a:ext cx="2405653" cy="3144951"/>
                      </a:xfrm>
                      <a:prstGeom prst="rect">
                        <a:avLst/>
                      </a:prstGeom>
                    </p:spPr>
                  </p:pic>
                </p:oleObj>
              </mc:Fallback>
            </mc:AlternateContent>
          </a:graphicData>
        </a:graphic>
      </p:graphicFrame>
    </p:spTree>
    <p:extLst>
      <p:ext uri="{BB962C8B-B14F-4D97-AF65-F5344CB8AC3E}">
        <p14:creationId xmlns:p14="http://schemas.microsoft.com/office/powerpoint/2010/main" val="7445914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7008042"/>
          </a:xfrm>
          <a:prstGeom prst="rect">
            <a:avLst/>
          </a:prstGeom>
        </p:spPr>
      </p:pic>
      <p:sp>
        <p:nvSpPr>
          <p:cNvPr id="5" name="Metin kutusu 4"/>
          <p:cNvSpPr txBox="1"/>
          <p:nvPr/>
        </p:nvSpPr>
        <p:spPr>
          <a:xfrm>
            <a:off x="-360485" y="5986926"/>
            <a:ext cx="9220534" cy="646331"/>
          </a:xfrm>
          <a:prstGeom prst="rect">
            <a:avLst/>
          </a:prstGeom>
          <a:noFill/>
        </p:spPr>
        <p:txBody>
          <a:bodyPr wrap="square" rtlCol="0">
            <a:spAutoFit/>
          </a:bodyPr>
          <a:lstStyle/>
          <a:p>
            <a:pPr algn="ctr"/>
            <a:r>
              <a:rPr lang="tr-TR" b="1" dirty="0"/>
              <a:t>ASBÜ Tarihi Binaları: </a:t>
            </a:r>
            <a:r>
              <a:rPr lang="tr-TR" b="1" dirty="0">
                <a:hlinkClick r:id="rId3"/>
              </a:rPr>
              <a:t>https://</a:t>
            </a:r>
            <a:r>
              <a:rPr lang="tr-TR" b="1" dirty="0" smtClean="0">
                <a:hlinkClick r:id="rId3"/>
              </a:rPr>
              <a:t>www.asbu.edu.tr/index.php/tr/tarihi-binalarimiz</a:t>
            </a:r>
            <a:endParaRPr lang="tr-TR" b="1" dirty="0" smtClean="0"/>
          </a:p>
          <a:p>
            <a:pPr algn="ctr"/>
            <a:endParaRPr lang="tr-TR" b="1" dirty="0" smtClean="0">
              <a:solidFill>
                <a:srgbClr val="555557"/>
              </a:solidFill>
            </a:endParaRPr>
          </a:p>
        </p:txBody>
      </p:sp>
      <p:grpSp>
        <p:nvGrpSpPr>
          <p:cNvPr id="4" name="Grup 3"/>
          <p:cNvGrpSpPr/>
          <p:nvPr/>
        </p:nvGrpSpPr>
        <p:grpSpPr>
          <a:xfrm>
            <a:off x="492035" y="323991"/>
            <a:ext cx="531158" cy="758798"/>
            <a:chOff x="1" y="-1"/>
            <a:chExt cx="531158" cy="758798"/>
          </a:xfrm>
        </p:grpSpPr>
        <p:sp>
          <p:nvSpPr>
            <p:cNvPr id="10" name="Köşeli Çift Ayraç 9"/>
            <p:cNvSpPr/>
            <p:nvPr/>
          </p:nvSpPr>
          <p:spPr>
            <a:xfrm rot="5400000">
              <a:off x="-113819" y="113819"/>
              <a:ext cx="758798" cy="531158"/>
            </a:xfrm>
            <a:prstGeom prst="chevron">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 name="Köşeli Çift Ayraç 4"/>
            <p:cNvSpPr txBox="1"/>
            <p:nvPr/>
          </p:nvSpPr>
          <p:spPr>
            <a:xfrm>
              <a:off x="1" y="265578"/>
              <a:ext cx="531158" cy="22764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tr-TR" sz="1400" kern="1200" dirty="0" smtClean="0"/>
                <a:t>4</a:t>
              </a:r>
              <a:endParaRPr lang="tr-TR" sz="1400" kern="1200" dirty="0"/>
            </a:p>
          </p:txBody>
        </p:sp>
      </p:grpSp>
      <p:grpSp>
        <p:nvGrpSpPr>
          <p:cNvPr id="7" name="Grup 6"/>
          <p:cNvGrpSpPr/>
          <p:nvPr/>
        </p:nvGrpSpPr>
        <p:grpSpPr>
          <a:xfrm>
            <a:off x="1023191" y="324979"/>
            <a:ext cx="8390773" cy="493218"/>
            <a:chOff x="531157" y="987"/>
            <a:chExt cx="8390773" cy="493218"/>
          </a:xfrm>
        </p:grpSpPr>
        <p:sp>
          <p:nvSpPr>
            <p:cNvPr id="8" name="Aynı Yanın Köşesi Yuvarlatılmış Dikdörtgen 7"/>
            <p:cNvSpPr/>
            <p:nvPr/>
          </p:nvSpPr>
          <p:spPr>
            <a:xfrm rot="5400000">
              <a:off x="4479935" y="-3947791"/>
              <a:ext cx="493218" cy="8390773"/>
            </a:xfrm>
            <a:prstGeom prst="round2Same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9" name="Aynı Yanın Köşesi Yuvarlatılmış Dikdörtgen 6"/>
            <p:cNvSpPr txBox="1"/>
            <p:nvPr/>
          </p:nvSpPr>
          <p:spPr>
            <a:xfrm>
              <a:off x="531158" y="25063"/>
              <a:ext cx="8366696" cy="44506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06248" tIns="18415" rIns="18415" bIns="18415" numCol="1" spcCol="1270" anchor="ctr" anchorCtr="0">
              <a:noAutofit/>
            </a:bodyPr>
            <a:lstStyle/>
            <a:p>
              <a:pPr marL="285750" lvl="1" indent="-285750" algn="l" defTabSz="1289050">
                <a:lnSpc>
                  <a:spcPct val="90000"/>
                </a:lnSpc>
                <a:spcBef>
                  <a:spcPct val="0"/>
                </a:spcBef>
                <a:spcAft>
                  <a:spcPct val="15000"/>
                </a:spcAft>
                <a:buChar char="••"/>
              </a:pPr>
              <a:r>
                <a:rPr lang="tr-TR" sz="2900" kern="1200" dirty="0" smtClean="0"/>
                <a:t>ASBÜ Mekânsal Tanıtım</a:t>
              </a:r>
              <a:endParaRPr lang="tr-TR" sz="2900" kern="1200" dirty="0"/>
            </a:p>
          </p:txBody>
        </p:sp>
      </p:grpSp>
      <p:pic>
        <p:nvPicPr>
          <p:cNvPr id="2" name="Resim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58871" y="1536483"/>
            <a:ext cx="5830176" cy="3976294"/>
          </a:xfrm>
          <a:prstGeom prst="rect">
            <a:avLst/>
          </a:prstGeom>
        </p:spPr>
      </p:pic>
      <p:sp>
        <p:nvSpPr>
          <p:cNvPr id="12" name="Metin kutusu 11"/>
          <p:cNvSpPr txBox="1"/>
          <p:nvPr/>
        </p:nvSpPr>
        <p:spPr>
          <a:xfrm>
            <a:off x="492035" y="1171676"/>
            <a:ext cx="8916070" cy="4524315"/>
          </a:xfrm>
          <a:prstGeom prst="rect">
            <a:avLst/>
          </a:prstGeom>
          <a:noFill/>
        </p:spPr>
        <p:txBody>
          <a:bodyPr wrap="square" rtlCol="0">
            <a:spAutoFit/>
          </a:bodyPr>
          <a:lstStyle/>
          <a:p>
            <a:r>
              <a:rPr lang="tr-TR" sz="1600" b="1" dirty="0" smtClean="0"/>
              <a:t>Etkinlik Salonları:</a:t>
            </a:r>
          </a:p>
          <a:p>
            <a:r>
              <a:rPr lang="tr-TR" sz="1600" dirty="0"/>
              <a:t>Sezai Karakoç Güvercinlik Salonu, Rektörlük Binası</a:t>
            </a:r>
          </a:p>
          <a:p>
            <a:r>
              <a:rPr lang="tr-TR" sz="1600" dirty="0"/>
              <a:t>Prof. Dr. Fuat Sezgin Salonu, Rektörlük Binası</a:t>
            </a:r>
          </a:p>
          <a:p>
            <a:r>
              <a:rPr lang="tr-TR" sz="1600" dirty="0"/>
              <a:t>Sümerbank Öğrenci Toplulukları Etkinlik Salonu, Sümerbank Binası</a:t>
            </a:r>
          </a:p>
          <a:p>
            <a:endParaRPr lang="tr-TR" sz="1600" dirty="0" smtClean="0"/>
          </a:p>
          <a:p>
            <a:r>
              <a:rPr lang="tr-TR" sz="1600" b="1" dirty="0" smtClean="0"/>
              <a:t>Yemekhaneler:</a:t>
            </a:r>
          </a:p>
          <a:p>
            <a:r>
              <a:rPr lang="tr-TR" sz="1600" dirty="0" smtClean="0"/>
              <a:t>Rektörlük Binası</a:t>
            </a:r>
          </a:p>
          <a:p>
            <a:r>
              <a:rPr lang="tr-TR" sz="1600" dirty="0" smtClean="0"/>
              <a:t>Valilik Ek Bina</a:t>
            </a:r>
          </a:p>
          <a:p>
            <a:r>
              <a:rPr lang="tr-TR" sz="1600" dirty="0" smtClean="0"/>
              <a:t>Sümerbank Binası</a:t>
            </a:r>
          </a:p>
          <a:p>
            <a:r>
              <a:rPr lang="tr-TR" sz="1600" dirty="0" smtClean="0"/>
              <a:t>SKS B Blok</a:t>
            </a:r>
          </a:p>
          <a:p>
            <a:endParaRPr lang="tr-TR" sz="1600" dirty="0"/>
          </a:p>
          <a:p>
            <a:r>
              <a:rPr lang="tr-TR" sz="1600" b="1" dirty="0" smtClean="0"/>
              <a:t>Kütüphane</a:t>
            </a:r>
            <a:r>
              <a:rPr lang="tr-TR" sz="1600" dirty="0" smtClean="0"/>
              <a:t>:</a:t>
            </a:r>
            <a:r>
              <a:rPr lang="tr-TR" sz="1600" dirty="0"/>
              <a:t> </a:t>
            </a:r>
            <a:r>
              <a:rPr lang="tr-TR" sz="1600" dirty="0" smtClean="0"/>
              <a:t>Sümerbank Binası</a:t>
            </a:r>
          </a:p>
          <a:p>
            <a:endParaRPr lang="tr-TR" sz="1600" dirty="0"/>
          </a:p>
          <a:p>
            <a:r>
              <a:rPr lang="tr-TR" sz="1600" b="1" dirty="0"/>
              <a:t>Engelsiz Çalışma Salonu: </a:t>
            </a:r>
            <a:r>
              <a:rPr lang="tr-TR" sz="1600" dirty="0" smtClean="0"/>
              <a:t>Sümerbank Binası</a:t>
            </a:r>
          </a:p>
          <a:p>
            <a:endParaRPr lang="tr-TR" sz="1600" dirty="0"/>
          </a:p>
          <a:p>
            <a:r>
              <a:rPr lang="tr-TR" sz="1600" b="1" dirty="0" smtClean="0"/>
              <a:t>Engelli Öğrenci Birimi: </a:t>
            </a:r>
            <a:r>
              <a:rPr lang="tr-TR" sz="1600" dirty="0" smtClean="0"/>
              <a:t>Valilik Ek Bina</a:t>
            </a:r>
          </a:p>
          <a:p>
            <a:endParaRPr lang="tr-TR" sz="1600" dirty="0"/>
          </a:p>
          <a:p>
            <a:r>
              <a:rPr lang="tr-TR" sz="1600" b="1" dirty="0"/>
              <a:t>Engelli Otopark Alanı: </a:t>
            </a:r>
            <a:r>
              <a:rPr lang="tr-TR" sz="1600" dirty="0" smtClean="0"/>
              <a:t>Rektörlük Önü, SKS B Blok Önü</a:t>
            </a:r>
          </a:p>
        </p:txBody>
      </p:sp>
    </p:spTree>
    <p:extLst>
      <p:ext uri="{BB962C8B-B14F-4D97-AF65-F5344CB8AC3E}">
        <p14:creationId xmlns:p14="http://schemas.microsoft.com/office/powerpoint/2010/main" val="655194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7008042"/>
          </a:xfrm>
          <a:prstGeom prst="rect">
            <a:avLst/>
          </a:prstGeom>
        </p:spPr>
      </p:pic>
      <p:sp>
        <p:nvSpPr>
          <p:cNvPr id="5" name="Metin kutusu 4"/>
          <p:cNvSpPr txBox="1"/>
          <p:nvPr/>
        </p:nvSpPr>
        <p:spPr>
          <a:xfrm>
            <a:off x="492035" y="1030038"/>
            <a:ext cx="8921929" cy="5078313"/>
          </a:xfrm>
          <a:prstGeom prst="rect">
            <a:avLst/>
          </a:prstGeom>
          <a:noFill/>
        </p:spPr>
        <p:txBody>
          <a:bodyPr wrap="square" rtlCol="0">
            <a:spAutoFit/>
          </a:bodyPr>
          <a:lstStyle/>
          <a:p>
            <a:pPr algn="ctr"/>
            <a:r>
              <a:rPr lang="tr-TR" dirty="0"/>
              <a:t>Birleşmiş Milletler, Engellilerin Haklarına İlişkin Sözleşme (2009)’ye göre </a:t>
            </a:r>
            <a:r>
              <a:rPr lang="tr-TR" b="1" dirty="0"/>
              <a:t>engellilik</a:t>
            </a:r>
            <a:r>
              <a:rPr lang="tr-TR" dirty="0" smtClean="0"/>
              <a:t>,</a:t>
            </a:r>
          </a:p>
          <a:p>
            <a:pPr algn="ctr"/>
            <a:r>
              <a:rPr lang="tr-TR" dirty="0" smtClean="0"/>
              <a:t>“</a:t>
            </a:r>
            <a:r>
              <a:rPr lang="tr-TR" dirty="0"/>
              <a:t>diğer bireylerle eşit koşullar altında topluma tam ve etkin bir şekilde katılımlarının önünde engel teşkil eden uzun süreli fiziksel, zihinsel, düşünsel ya da algısal bozukluğu bulunan kişileri içermektedir”. </a:t>
            </a:r>
            <a:endParaRPr lang="tr-TR" dirty="0" smtClean="0"/>
          </a:p>
          <a:p>
            <a:pPr algn="ctr"/>
            <a:endParaRPr lang="tr-TR" dirty="0"/>
          </a:p>
          <a:p>
            <a:pPr algn="ctr"/>
            <a:r>
              <a:rPr lang="tr-TR" b="1" u="sng" dirty="0" smtClean="0"/>
              <a:t>Engel Grupları:</a:t>
            </a:r>
          </a:p>
          <a:p>
            <a:pPr algn="ctr"/>
            <a:endParaRPr lang="tr-TR" dirty="0" smtClean="0"/>
          </a:p>
          <a:p>
            <a:pPr algn="ctr"/>
            <a:r>
              <a:rPr lang="tr-TR" dirty="0"/>
              <a:t>Bedensel- fiziksel</a:t>
            </a:r>
          </a:p>
          <a:p>
            <a:pPr algn="ctr"/>
            <a:r>
              <a:rPr lang="tr-TR" dirty="0"/>
              <a:t>Görme</a:t>
            </a:r>
          </a:p>
          <a:p>
            <a:pPr algn="ctr"/>
            <a:r>
              <a:rPr lang="tr-TR" dirty="0"/>
              <a:t>İşitme</a:t>
            </a:r>
          </a:p>
          <a:p>
            <a:pPr algn="ctr"/>
            <a:r>
              <a:rPr lang="tr-TR" dirty="0"/>
              <a:t>Konuşma ve dil</a:t>
            </a:r>
          </a:p>
          <a:p>
            <a:pPr algn="ctr"/>
            <a:r>
              <a:rPr lang="tr-TR" dirty="0"/>
              <a:t>Öğrenme güçlükleri</a:t>
            </a:r>
          </a:p>
          <a:p>
            <a:pPr algn="ctr"/>
            <a:r>
              <a:rPr lang="tr-TR" dirty="0"/>
              <a:t>Nörolojik bozukluklar</a:t>
            </a:r>
          </a:p>
          <a:p>
            <a:pPr algn="ctr"/>
            <a:r>
              <a:rPr lang="tr-TR" dirty="0"/>
              <a:t>Otizm, </a:t>
            </a:r>
            <a:r>
              <a:rPr lang="tr-TR" dirty="0" err="1"/>
              <a:t>asperger</a:t>
            </a:r>
            <a:endParaRPr lang="tr-TR" dirty="0"/>
          </a:p>
          <a:p>
            <a:pPr algn="ctr"/>
            <a:r>
              <a:rPr lang="tr-TR" dirty="0"/>
              <a:t>Süreğen (Kronik) hastalıklar</a:t>
            </a:r>
          </a:p>
          <a:p>
            <a:pPr algn="ctr"/>
            <a:r>
              <a:rPr lang="tr-TR" dirty="0"/>
              <a:t>Psikiyatrik/ psikolojik sorunlar</a:t>
            </a:r>
          </a:p>
          <a:p>
            <a:pPr algn="ctr"/>
            <a:r>
              <a:rPr lang="tr-TR" dirty="0"/>
              <a:t>Dikkat eksikliği ve </a:t>
            </a:r>
            <a:r>
              <a:rPr lang="tr-TR" dirty="0" err="1"/>
              <a:t>hiperaktivite</a:t>
            </a:r>
            <a:endParaRPr lang="tr-TR" dirty="0"/>
          </a:p>
          <a:p>
            <a:pPr algn="ctr"/>
            <a:endParaRPr lang="tr-TR" dirty="0"/>
          </a:p>
        </p:txBody>
      </p:sp>
      <p:grpSp>
        <p:nvGrpSpPr>
          <p:cNvPr id="15" name="Grup 14"/>
          <p:cNvGrpSpPr/>
          <p:nvPr/>
        </p:nvGrpSpPr>
        <p:grpSpPr>
          <a:xfrm>
            <a:off x="492035" y="313497"/>
            <a:ext cx="484306" cy="691866"/>
            <a:chOff x="1" y="-1"/>
            <a:chExt cx="484306" cy="691866"/>
          </a:xfrm>
        </p:grpSpPr>
        <p:sp>
          <p:nvSpPr>
            <p:cNvPr id="19" name="Köşeli Çift Ayraç 18"/>
            <p:cNvSpPr/>
            <p:nvPr/>
          </p:nvSpPr>
          <p:spPr>
            <a:xfrm rot="5400000">
              <a:off x="-103779" y="103779"/>
              <a:ext cx="691866" cy="484306"/>
            </a:xfrm>
            <a:prstGeom prst="chevron">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0" name="Köşeli Çift Ayraç 4"/>
            <p:cNvSpPr txBox="1"/>
            <p:nvPr/>
          </p:nvSpPr>
          <p:spPr>
            <a:xfrm>
              <a:off x="1" y="242152"/>
              <a:ext cx="484306" cy="20756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tr-TR" sz="1300" kern="1200" dirty="0" smtClean="0"/>
                <a:t>5</a:t>
              </a:r>
              <a:endParaRPr lang="tr-TR" sz="1300" kern="1200" dirty="0"/>
            </a:p>
          </p:txBody>
        </p:sp>
      </p:grpSp>
      <p:grpSp>
        <p:nvGrpSpPr>
          <p:cNvPr id="16" name="Grup 15"/>
          <p:cNvGrpSpPr/>
          <p:nvPr/>
        </p:nvGrpSpPr>
        <p:grpSpPr>
          <a:xfrm>
            <a:off x="976340" y="314397"/>
            <a:ext cx="8437625" cy="449713"/>
            <a:chOff x="484306" y="899"/>
            <a:chExt cx="8437625" cy="449713"/>
          </a:xfrm>
        </p:grpSpPr>
        <p:sp>
          <p:nvSpPr>
            <p:cNvPr id="17" name="Aynı Yanın Köşesi Yuvarlatılmış Dikdörtgen 16"/>
            <p:cNvSpPr/>
            <p:nvPr/>
          </p:nvSpPr>
          <p:spPr>
            <a:xfrm rot="5400000">
              <a:off x="4478262" y="-3993057"/>
              <a:ext cx="449713" cy="8437625"/>
            </a:xfrm>
            <a:prstGeom prst="round2Same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8" name="Aynı Yanın Köşesi Yuvarlatılmış Dikdörtgen 6"/>
            <p:cNvSpPr txBox="1"/>
            <p:nvPr/>
          </p:nvSpPr>
          <p:spPr>
            <a:xfrm>
              <a:off x="484307" y="22851"/>
              <a:ext cx="8415672" cy="40580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84912" tIns="16510" rIns="16510" bIns="16510" numCol="1" spcCol="1270" anchor="ctr" anchorCtr="0">
              <a:noAutofit/>
            </a:bodyPr>
            <a:lstStyle/>
            <a:p>
              <a:pPr marL="228600" lvl="1" indent="-228600" algn="l" defTabSz="1155700">
                <a:lnSpc>
                  <a:spcPct val="90000"/>
                </a:lnSpc>
                <a:spcBef>
                  <a:spcPct val="0"/>
                </a:spcBef>
                <a:spcAft>
                  <a:spcPct val="15000"/>
                </a:spcAft>
                <a:buChar char="••"/>
              </a:pPr>
              <a:r>
                <a:rPr lang="tr-TR" sz="2600" kern="1200" dirty="0" smtClean="0">
                  <a:solidFill>
                    <a:schemeClr val="dk1">
                      <a:hueOff val="0"/>
                      <a:satOff val="0"/>
                      <a:lumOff val="0"/>
                      <a:alphaOff val="0"/>
                    </a:schemeClr>
                  </a:solidFill>
                  <a:latin typeface="+mn-lt"/>
                  <a:ea typeface="+mn-ea"/>
                  <a:cs typeface="+mn-cs"/>
                </a:rPr>
                <a:t>Engellilik Ve Engel Grupları </a:t>
              </a:r>
              <a:endParaRPr lang="tr-TR" sz="1200" kern="1200" dirty="0"/>
            </a:p>
          </p:txBody>
        </p:sp>
      </p:grpSp>
    </p:spTree>
    <p:extLst>
      <p:ext uri="{BB962C8B-B14F-4D97-AF65-F5344CB8AC3E}">
        <p14:creationId xmlns:p14="http://schemas.microsoft.com/office/powerpoint/2010/main" val="35054830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7008042"/>
          </a:xfrm>
          <a:prstGeom prst="rect">
            <a:avLst/>
          </a:prstGeom>
        </p:spPr>
      </p:pic>
      <p:grpSp>
        <p:nvGrpSpPr>
          <p:cNvPr id="4" name="Grup 3"/>
          <p:cNvGrpSpPr/>
          <p:nvPr/>
        </p:nvGrpSpPr>
        <p:grpSpPr>
          <a:xfrm>
            <a:off x="492035" y="323988"/>
            <a:ext cx="531158" cy="758798"/>
            <a:chOff x="1" y="600436"/>
            <a:chExt cx="531158" cy="758798"/>
          </a:xfrm>
        </p:grpSpPr>
        <p:sp>
          <p:nvSpPr>
            <p:cNvPr id="10" name="Köşeli Çift Ayraç 9"/>
            <p:cNvSpPr/>
            <p:nvPr/>
          </p:nvSpPr>
          <p:spPr>
            <a:xfrm rot="5400000">
              <a:off x="-113819" y="714256"/>
              <a:ext cx="758798" cy="531158"/>
            </a:xfrm>
            <a:prstGeom prst="chevron">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 name="Köşeli Çift Ayraç 4"/>
            <p:cNvSpPr txBox="1"/>
            <p:nvPr/>
          </p:nvSpPr>
          <p:spPr>
            <a:xfrm>
              <a:off x="1" y="866015"/>
              <a:ext cx="531158" cy="22764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tr-TR" sz="1400" dirty="0"/>
                <a:t>6</a:t>
              </a:r>
              <a:endParaRPr lang="tr-TR" sz="1400" kern="1200" dirty="0"/>
            </a:p>
          </p:txBody>
        </p:sp>
      </p:grpSp>
      <p:pic>
        <p:nvPicPr>
          <p:cNvPr id="12" name="Resim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992680">
            <a:off x="6989068" y="3931926"/>
            <a:ext cx="2859163" cy="2859163"/>
          </a:xfrm>
          <a:prstGeom prst="rect">
            <a:avLst/>
          </a:prstGeom>
        </p:spPr>
      </p:pic>
      <p:grpSp>
        <p:nvGrpSpPr>
          <p:cNvPr id="7" name="Grup 6"/>
          <p:cNvGrpSpPr/>
          <p:nvPr/>
        </p:nvGrpSpPr>
        <p:grpSpPr>
          <a:xfrm>
            <a:off x="1023191" y="323990"/>
            <a:ext cx="8390773" cy="493218"/>
            <a:chOff x="531157" y="600438"/>
            <a:chExt cx="8390773" cy="493218"/>
          </a:xfrm>
        </p:grpSpPr>
        <p:sp>
          <p:nvSpPr>
            <p:cNvPr id="8" name="Aynı Yanın Köşesi Yuvarlatılmış Dikdörtgen 7"/>
            <p:cNvSpPr/>
            <p:nvPr/>
          </p:nvSpPr>
          <p:spPr>
            <a:xfrm rot="5400000">
              <a:off x="4479935" y="-3348340"/>
              <a:ext cx="493218" cy="8390773"/>
            </a:xfrm>
            <a:prstGeom prst="round2Same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9" name="Aynı Yanın Köşesi Yuvarlatılmış Dikdörtgen 6"/>
            <p:cNvSpPr txBox="1"/>
            <p:nvPr/>
          </p:nvSpPr>
          <p:spPr>
            <a:xfrm>
              <a:off x="531158" y="624514"/>
              <a:ext cx="8366696" cy="44506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06248" tIns="18415" rIns="18415" bIns="18415" numCol="1" spcCol="1270" anchor="ctr" anchorCtr="0">
              <a:noAutofit/>
            </a:bodyPr>
            <a:lstStyle/>
            <a:p>
              <a:pPr marL="285750" lvl="1" indent="-285750" algn="l" defTabSz="1289050">
                <a:lnSpc>
                  <a:spcPct val="90000"/>
                </a:lnSpc>
                <a:spcBef>
                  <a:spcPct val="0"/>
                </a:spcBef>
                <a:spcAft>
                  <a:spcPct val="15000"/>
                </a:spcAft>
                <a:buChar char="••"/>
              </a:pPr>
              <a:r>
                <a:rPr lang="tr-TR" sz="2900" kern="1200" dirty="0" smtClean="0"/>
                <a:t>Engelli Öğrenciler Danışma Ve Koordinasyon Birimi</a:t>
              </a:r>
              <a:endParaRPr lang="tr-TR" sz="2900" kern="1200" dirty="0"/>
            </a:p>
          </p:txBody>
        </p:sp>
      </p:grpSp>
      <p:sp>
        <p:nvSpPr>
          <p:cNvPr id="5" name="Metin kutusu 4"/>
          <p:cNvSpPr txBox="1"/>
          <p:nvPr/>
        </p:nvSpPr>
        <p:spPr>
          <a:xfrm>
            <a:off x="492034" y="1091573"/>
            <a:ext cx="8921931" cy="1815882"/>
          </a:xfrm>
          <a:prstGeom prst="rect">
            <a:avLst/>
          </a:prstGeom>
          <a:noFill/>
        </p:spPr>
        <p:txBody>
          <a:bodyPr wrap="square" rtlCol="0">
            <a:spAutoFit/>
          </a:bodyPr>
          <a:lstStyle/>
          <a:p>
            <a:pPr algn="ctr"/>
            <a:endParaRPr lang="tr-TR" sz="1600" dirty="0"/>
          </a:p>
          <a:p>
            <a:pPr algn="ctr"/>
            <a:r>
              <a:rPr lang="tr-TR" sz="1600" dirty="0" smtClean="0"/>
              <a:t>Engelli Öğrenci Birimi’nin görevi </a:t>
            </a:r>
            <a:r>
              <a:rPr lang="tr-TR" sz="1600" dirty="0"/>
              <a:t>, Üniversitemizde  eğitim öğretim hayatına devam eden engelli  öğrencilerin akademik, sosyal ve kültürel ortamlara gerek kampüs içinde gerekse bina içinde eşit şekilde yararlanmalarını sağlamak amacıyla doğabilecek engelleri kaldırmak için üniversite içinde ve dışında gerekli çalışmaları yapmaktadır</a:t>
            </a:r>
            <a:r>
              <a:rPr lang="tr-TR" sz="1600" dirty="0" smtClean="0"/>
              <a:t>.</a:t>
            </a:r>
          </a:p>
          <a:p>
            <a:pPr algn="ctr"/>
            <a:endParaRPr lang="tr-TR" sz="1600" dirty="0"/>
          </a:p>
          <a:p>
            <a:pPr algn="ctr"/>
            <a:r>
              <a:rPr lang="tr-TR" sz="1600" dirty="0" smtClean="0"/>
              <a:t>Engelli </a:t>
            </a:r>
            <a:r>
              <a:rPr lang="tr-TR" sz="1600" dirty="0"/>
              <a:t>öğrencilere haftanın beş günü her türlü bilgi, rehberlik </a:t>
            </a:r>
            <a:r>
              <a:rPr lang="tr-TR" sz="1600" dirty="0" smtClean="0"/>
              <a:t>ve destek </a:t>
            </a:r>
            <a:r>
              <a:rPr lang="tr-TR" sz="1600" dirty="0"/>
              <a:t>hizmetini sunar.</a:t>
            </a:r>
          </a:p>
        </p:txBody>
      </p:sp>
      <p:sp>
        <p:nvSpPr>
          <p:cNvPr id="13" name="Sağ Ok 12"/>
          <p:cNvSpPr/>
          <p:nvPr/>
        </p:nvSpPr>
        <p:spPr>
          <a:xfrm>
            <a:off x="195693" y="1432796"/>
            <a:ext cx="219807" cy="13188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5" name="Sağ Ok 14"/>
          <p:cNvSpPr/>
          <p:nvPr/>
        </p:nvSpPr>
        <p:spPr>
          <a:xfrm>
            <a:off x="195692" y="3543234"/>
            <a:ext cx="219807" cy="13188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6" name="Metin kutusu 15"/>
          <p:cNvSpPr txBox="1"/>
          <p:nvPr/>
        </p:nvSpPr>
        <p:spPr>
          <a:xfrm>
            <a:off x="485836" y="3210813"/>
            <a:ext cx="8921931" cy="3046988"/>
          </a:xfrm>
          <a:prstGeom prst="rect">
            <a:avLst/>
          </a:prstGeom>
          <a:noFill/>
        </p:spPr>
        <p:txBody>
          <a:bodyPr wrap="square" rtlCol="0">
            <a:spAutoFit/>
          </a:bodyPr>
          <a:lstStyle/>
          <a:p>
            <a:pPr algn="ctr"/>
            <a:endParaRPr lang="tr-TR" sz="1600" dirty="0"/>
          </a:p>
          <a:p>
            <a:pPr algn="ctr"/>
            <a:r>
              <a:rPr lang="tr-TR" sz="1600" dirty="0" smtClean="0"/>
              <a:t>Yararlandığı Mevzuat:</a:t>
            </a:r>
          </a:p>
          <a:p>
            <a:pPr algn="ctr"/>
            <a:endParaRPr lang="tr-TR" sz="1600" dirty="0" smtClean="0"/>
          </a:p>
          <a:p>
            <a:pPr algn="ctr"/>
            <a:r>
              <a:rPr lang="tr-TR" sz="1200" dirty="0">
                <a:hlinkClick r:id="rId4"/>
              </a:rPr>
              <a:t>YÖK Engelli Bireylere Yönelik Sınav Uygulamalarında ve Engelli Kontenjanında </a:t>
            </a:r>
            <a:r>
              <a:rPr lang="tr-TR" sz="1200" dirty="0" smtClean="0">
                <a:hlinkClick r:id="rId4"/>
              </a:rPr>
              <a:t>Aranacak</a:t>
            </a:r>
          </a:p>
          <a:p>
            <a:pPr algn="ctr"/>
            <a:r>
              <a:rPr lang="tr-TR" sz="1200" dirty="0" smtClean="0">
                <a:hlinkClick r:id="rId4"/>
              </a:rPr>
              <a:t>Sağlık </a:t>
            </a:r>
            <a:r>
              <a:rPr lang="tr-TR" sz="1200" dirty="0">
                <a:hlinkClick r:id="rId4"/>
              </a:rPr>
              <a:t>Şartlarına Dair Yönetmelik</a:t>
            </a:r>
            <a:endParaRPr lang="tr-TR" sz="1200" dirty="0"/>
          </a:p>
          <a:p>
            <a:pPr algn="ctr"/>
            <a:endParaRPr lang="tr-TR" sz="1200" dirty="0"/>
          </a:p>
          <a:p>
            <a:pPr algn="ctr"/>
            <a:r>
              <a:rPr lang="tr-TR" sz="1200" dirty="0">
                <a:hlinkClick r:id="rId5"/>
              </a:rPr>
              <a:t>Yükseköğretim Kurumları Engelliler Danışma ve  Koordinasyon Yönetmeliği</a:t>
            </a:r>
            <a:endParaRPr lang="tr-TR" sz="1200" dirty="0"/>
          </a:p>
          <a:p>
            <a:pPr algn="ctr"/>
            <a:endParaRPr lang="tr-TR" sz="1200" dirty="0"/>
          </a:p>
          <a:p>
            <a:pPr algn="ctr"/>
            <a:r>
              <a:rPr lang="tr-TR" sz="1200" dirty="0">
                <a:hlinkClick r:id="rId6"/>
              </a:rPr>
              <a:t>Ankara Sosyal Bilimler Üniversitesi Engelli Öğrenci Birimi Yönergesi</a:t>
            </a:r>
            <a:endParaRPr lang="tr-TR" sz="1200" dirty="0"/>
          </a:p>
          <a:p>
            <a:pPr algn="ctr"/>
            <a:r>
              <a:rPr lang="tr-TR" sz="1200" dirty="0"/>
              <a:t/>
            </a:r>
            <a:br>
              <a:rPr lang="tr-TR" sz="1200" dirty="0"/>
            </a:br>
            <a:r>
              <a:rPr lang="tr-TR" sz="1200" dirty="0">
                <a:hlinkClick r:id="rId7"/>
              </a:rPr>
              <a:t>Ankara Sosyal Bilimler Üniversitesi Engelli Öğrenci Eğitim-Öğretim </a:t>
            </a:r>
            <a:r>
              <a:rPr lang="tr-TR" sz="1200" dirty="0" smtClean="0">
                <a:hlinkClick r:id="rId7"/>
              </a:rPr>
              <a:t>Ve</a:t>
            </a:r>
          </a:p>
          <a:p>
            <a:pPr algn="ctr"/>
            <a:r>
              <a:rPr lang="tr-TR" sz="1200" dirty="0" smtClean="0">
                <a:hlinkClick r:id="rId7"/>
              </a:rPr>
              <a:t>Sınav </a:t>
            </a:r>
            <a:r>
              <a:rPr lang="tr-TR" sz="1200" dirty="0">
                <a:hlinkClick r:id="rId7"/>
              </a:rPr>
              <a:t>Uygulama Esasları</a:t>
            </a:r>
            <a:endParaRPr lang="tr-TR" sz="1200" dirty="0"/>
          </a:p>
          <a:p>
            <a:pPr algn="ctr"/>
            <a:r>
              <a:rPr lang="tr-TR" sz="1600" dirty="0"/>
              <a:t> </a:t>
            </a:r>
          </a:p>
          <a:p>
            <a:pPr algn="ctr"/>
            <a:endParaRPr lang="tr-TR" sz="1600" dirty="0"/>
          </a:p>
        </p:txBody>
      </p:sp>
    </p:spTree>
    <p:extLst>
      <p:ext uri="{BB962C8B-B14F-4D97-AF65-F5344CB8AC3E}">
        <p14:creationId xmlns:p14="http://schemas.microsoft.com/office/powerpoint/2010/main" val="36055698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eması">
  <a:themeElements>
    <a:clrScheme name="Office Teması">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eması">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eması">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TM16401371[[fn=Atlas]]</Template>
  <TotalTime>1806</TotalTime>
  <Words>2637</Words>
  <Application>Microsoft Office PowerPoint</Application>
  <PresentationFormat>A4 Kağıt (210x297 mm)</PresentationFormat>
  <Paragraphs>469</Paragraphs>
  <Slides>28</Slides>
  <Notes>1</Notes>
  <HiddenSlides>0</HiddenSlides>
  <MMClips>0</MMClips>
  <ScaleCrop>false</ScaleCrop>
  <HeadingPairs>
    <vt:vector size="8" baseType="variant">
      <vt:variant>
        <vt:lpstr>Kullanılan Yazı Tipleri</vt:lpstr>
      </vt:variant>
      <vt:variant>
        <vt:i4>6</vt:i4>
      </vt:variant>
      <vt:variant>
        <vt:lpstr>Tema</vt:lpstr>
      </vt:variant>
      <vt:variant>
        <vt:i4>1</vt:i4>
      </vt:variant>
      <vt:variant>
        <vt:lpstr>Eklenmiş OLE Hizmet Programları</vt:lpstr>
      </vt:variant>
      <vt:variant>
        <vt:i4>2</vt:i4>
      </vt:variant>
      <vt:variant>
        <vt:lpstr>Slayt Başlıkları</vt:lpstr>
      </vt:variant>
      <vt:variant>
        <vt:i4>28</vt:i4>
      </vt:variant>
    </vt:vector>
  </HeadingPairs>
  <TitlesOfParts>
    <vt:vector size="37" baseType="lpstr">
      <vt:lpstr>Algerian</vt:lpstr>
      <vt:lpstr>Arial</vt:lpstr>
      <vt:lpstr>Calibri</vt:lpstr>
      <vt:lpstr>Calibri Light</vt:lpstr>
      <vt:lpstr>Times New Roman</vt:lpstr>
      <vt:lpstr>Wingdings</vt:lpstr>
      <vt:lpstr>Office Teması</vt:lpstr>
      <vt:lpstr>Acrobat Document</vt:lpstr>
      <vt:lpstr>Belge</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user</dc:creator>
  <cp:lastModifiedBy>Melahat JAFARNEZHAD</cp:lastModifiedBy>
  <cp:revision>175</cp:revision>
  <cp:lastPrinted>2025-09-17T08:00:01Z</cp:lastPrinted>
  <dcterms:created xsi:type="dcterms:W3CDTF">2018-01-09T09:15:13Z</dcterms:created>
  <dcterms:modified xsi:type="dcterms:W3CDTF">2025-09-18T05:17:00Z</dcterms:modified>
</cp:coreProperties>
</file>