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73" r:id="rId5"/>
    <p:sldId id="274" r:id="rId6"/>
    <p:sldId id="275" r:id="rId7"/>
    <p:sldId id="276" r:id="rId8"/>
    <p:sldId id="290" r:id="rId9"/>
    <p:sldId id="277" r:id="rId10"/>
    <p:sldId id="279" r:id="rId11"/>
    <p:sldId id="278" r:id="rId12"/>
    <p:sldId id="280" r:id="rId13"/>
    <p:sldId id="281" r:id="rId14"/>
    <p:sldId id="283" r:id="rId15"/>
    <p:sldId id="284" r:id="rId16"/>
    <p:sldId id="295" r:id="rId17"/>
    <p:sldId id="300" r:id="rId18"/>
    <p:sldId id="285" r:id="rId19"/>
    <p:sldId id="286" r:id="rId20"/>
    <p:sldId id="299" r:id="rId21"/>
    <p:sldId id="298" r:id="rId22"/>
    <p:sldId id="287" r:id="rId23"/>
    <p:sldId id="301" r:id="rId24"/>
    <p:sldId id="289" r:id="rId25"/>
    <p:sldId id="291" r:id="rId26"/>
    <p:sldId id="292" r:id="rId27"/>
    <p:sldId id="296" r:id="rId28"/>
    <p:sldId id="297" r:id="rId29"/>
  </p:sldIdLst>
  <p:sldSz cx="9906000" cy="6858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575759"/>
    <a:srgbClr val="D1B3C2"/>
    <a:srgbClr val="68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2</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r>
            <a:rPr lang="tr-TR" sz="2600" kern="1200" dirty="0" smtClean="0">
              <a:solidFill>
                <a:schemeClr val="dk1">
                  <a:hueOff val="0"/>
                  <a:satOff val="0"/>
                  <a:lumOff val="0"/>
                  <a:alphaOff val="0"/>
                </a:schemeClr>
              </a:solidFill>
              <a:latin typeface="+mn-lt"/>
              <a:ea typeface="+mn-ea"/>
              <a:cs typeface="+mn-cs"/>
            </a:rPr>
            <a:t>Akademik Birimler</a:t>
          </a:r>
          <a:endParaRPr lang="tr-TR" sz="2600" kern="1200" dirty="0">
            <a:solidFill>
              <a:schemeClr val="dk1">
                <a:hueOff val="0"/>
                <a:satOff val="0"/>
                <a:lumOff val="0"/>
                <a:alphaOff val="0"/>
              </a:schemeClr>
            </a:solidFill>
            <a:latin typeface="+mn-lt"/>
            <a:ea typeface="+mn-ea"/>
            <a:cs typeface="+mn-cs"/>
          </a:endParaRPr>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3</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custT="1"/>
      <dgm:spPr/>
      <dgm:t>
        <a:bodyPr/>
        <a:lstStyle/>
        <a:p>
          <a:r>
            <a:rPr lang="tr-TR" sz="2600" kern="1200" dirty="0" smtClean="0">
              <a:solidFill>
                <a:schemeClr val="dk1">
                  <a:hueOff val="0"/>
                  <a:satOff val="0"/>
                  <a:lumOff val="0"/>
                  <a:alphaOff val="0"/>
                </a:schemeClr>
              </a:solidFill>
              <a:latin typeface="+mn-lt"/>
              <a:ea typeface="+mn-ea"/>
              <a:cs typeface="+mn-cs"/>
            </a:rPr>
            <a:t>Akademik Takvim</a:t>
          </a:r>
          <a:endParaRPr lang="tr-TR" sz="1200" kern="1200"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075A309B-5219-4F00-B236-4EEE41CD60DC}">
      <dgm:prSet phldrT="[Metin]"/>
      <dgm:spPr/>
      <dgm:t>
        <a:bodyPr/>
        <a:lstStyle/>
        <a:p>
          <a:r>
            <a:rPr lang="tr-TR" dirty="0" smtClean="0"/>
            <a:t>ASBÜ Mekânsal Tanıtım</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E6EA1B56-9A19-4B75-8D40-0FAF888C4487}">
      <dgm:prSet phldrT="[Metin]"/>
      <dgm:spPr/>
      <dgm:t>
        <a:bodyPr/>
        <a:lstStyle/>
        <a:p>
          <a:r>
            <a:rPr lang="tr-TR" dirty="0" smtClean="0"/>
            <a:t>4</a:t>
          </a:r>
          <a:endParaRPr lang="tr-TR" dirty="0"/>
        </a:p>
      </dgm:t>
    </dgm:pt>
    <dgm:pt modelId="{766267B3-CB85-4A4A-A9A6-1CDD8BD2FFA3}" type="sibTrans" cxnId="{92BB52F2-2894-4BE2-A574-BE9C74D660A3}">
      <dgm:prSet/>
      <dgm:spPr/>
      <dgm:t>
        <a:bodyPr/>
        <a:lstStyle/>
        <a:p>
          <a:endParaRPr lang="tr-TR"/>
        </a:p>
      </dgm:t>
    </dgm:pt>
    <dgm:pt modelId="{B42223B9-D5A2-4EDE-8D84-16766E101BD3}" type="parTrans" cxnId="{92BB52F2-2894-4BE2-A574-BE9C74D660A3}">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74EDFB-E22D-4C0B-84C2-4B3FB3B3C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C6B53F07-5040-4774-B2B5-A252E6659582}">
      <dgm:prSet phldrT="[Metin]"/>
      <dgm:spPr/>
      <dgm:t>
        <a:bodyPr/>
        <a:lstStyle/>
        <a:p>
          <a:r>
            <a:rPr lang="tr-TR" dirty="0" smtClean="0"/>
            <a:t>a) Değişim Programları</a:t>
          </a:r>
          <a:endParaRPr lang="tr-TR" dirty="0"/>
        </a:p>
      </dgm:t>
    </dgm:pt>
    <dgm:pt modelId="{5851662E-3468-487E-A5F7-6A6D8FA30A00}" type="parTrans" cxnId="{B3A1C3A1-C409-4D73-9F27-931EA933E462}">
      <dgm:prSet/>
      <dgm:spPr/>
      <dgm:t>
        <a:bodyPr/>
        <a:lstStyle/>
        <a:p>
          <a:endParaRPr lang="tr-TR"/>
        </a:p>
      </dgm:t>
    </dgm:pt>
    <dgm:pt modelId="{C9FBDDA2-73E4-4023-B5A2-9E71CCA512BC}" type="sibTrans" cxnId="{B3A1C3A1-C409-4D73-9F27-931EA933E462}">
      <dgm:prSet/>
      <dgm:spPr/>
      <dgm:t>
        <a:bodyPr/>
        <a:lstStyle/>
        <a:p>
          <a:endParaRPr lang="tr-TR"/>
        </a:p>
      </dgm:t>
    </dgm:pt>
    <dgm:pt modelId="{FA9A1216-4C41-450F-8A5A-DCADCBFBA910}" type="pres">
      <dgm:prSet presAssocID="{1074EDFB-E22D-4C0B-84C2-4B3FB3B3CC54}" presName="Name0" presStyleCnt="0">
        <dgm:presLayoutVars>
          <dgm:chMax val="7"/>
          <dgm:chPref val="7"/>
          <dgm:dir/>
        </dgm:presLayoutVars>
      </dgm:prSet>
      <dgm:spPr/>
      <dgm:t>
        <a:bodyPr/>
        <a:lstStyle/>
        <a:p>
          <a:endParaRPr lang="tr-TR"/>
        </a:p>
      </dgm:t>
    </dgm:pt>
    <dgm:pt modelId="{F2AF2A89-9B01-4AA5-BC33-8D5B3CE55685}" type="pres">
      <dgm:prSet presAssocID="{1074EDFB-E22D-4C0B-84C2-4B3FB3B3CC54}" presName="Name1" presStyleCnt="0"/>
      <dgm:spPr/>
    </dgm:pt>
    <dgm:pt modelId="{50D105B0-350A-4628-BA70-B1755245B232}" type="pres">
      <dgm:prSet presAssocID="{1074EDFB-E22D-4C0B-84C2-4B3FB3B3CC54}" presName="cycle" presStyleCnt="0"/>
      <dgm:spPr/>
    </dgm:pt>
    <dgm:pt modelId="{C1C31AA8-2CCF-43E9-9F1A-466D3F09E308}" type="pres">
      <dgm:prSet presAssocID="{1074EDFB-E22D-4C0B-84C2-4B3FB3B3CC54}" presName="srcNode" presStyleLbl="node1" presStyleIdx="0" presStyleCnt="1"/>
      <dgm:spPr/>
    </dgm:pt>
    <dgm:pt modelId="{FDEC2063-B5D5-45DE-A0F4-E43B22A5C5D1}" type="pres">
      <dgm:prSet presAssocID="{1074EDFB-E22D-4C0B-84C2-4B3FB3B3CC54}" presName="conn" presStyleLbl="parChTrans1D2" presStyleIdx="0" presStyleCnt="1"/>
      <dgm:spPr/>
      <dgm:t>
        <a:bodyPr/>
        <a:lstStyle/>
        <a:p>
          <a:endParaRPr lang="tr-TR"/>
        </a:p>
      </dgm:t>
    </dgm:pt>
    <dgm:pt modelId="{76C12FAA-4AD1-4843-8BF7-AD9BADFC7910}" type="pres">
      <dgm:prSet presAssocID="{1074EDFB-E22D-4C0B-84C2-4B3FB3B3CC54}" presName="extraNode" presStyleLbl="node1" presStyleIdx="0" presStyleCnt="1"/>
      <dgm:spPr/>
    </dgm:pt>
    <dgm:pt modelId="{DA7D1590-62EF-46B2-8462-5EE0549CD2EE}" type="pres">
      <dgm:prSet presAssocID="{1074EDFB-E22D-4C0B-84C2-4B3FB3B3CC54}" presName="dstNode" presStyleLbl="node1" presStyleIdx="0" presStyleCnt="1"/>
      <dgm:spPr/>
    </dgm:pt>
    <dgm:pt modelId="{262176AA-C3D4-4581-BC50-A03B38915363}" type="pres">
      <dgm:prSet presAssocID="{C6B53F07-5040-4774-B2B5-A252E6659582}" presName="text_1" presStyleLbl="node1" presStyleIdx="0" presStyleCnt="1">
        <dgm:presLayoutVars>
          <dgm:bulletEnabled val="1"/>
        </dgm:presLayoutVars>
      </dgm:prSet>
      <dgm:spPr/>
      <dgm:t>
        <a:bodyPr/>
        <a:lstStyle/>
        <a:p>
          <a:endParaRPr lang="tr-TR"/>
        </a:p>
      </dgm:t>
    </dgm:pt>
    <dgm:pt modelId="{0EC01CFE-8A72-4FD9-B804-69673A0CBC5F}" type="pres">
      <dgm:prSet presAssocID="{C6B53F07-5040-4774-B2B5-A252E6659582}" presName="accent_1" presStyleCnt="0"/>
      <dgm:spPr/>
    </dgm:pt>
    <dgm:pt modelId="{2807897B-ED2B-4770-8984-A2D3AEAEF49A}" type="pres">
      <dgm:prSet presAssocID="{C6B53F07-5040-4774-B2B5-A252E6659582}" presName="accentRepeatNode" presStyleLbl="solidFgAcc1" presStyleIdx="0" presStyleCnt="1"/>
      <dgm:spPr/>
    </dgm:pt>
  </dgm:ptLst>
  <dgm:cxnLst>
    <dgm:cxn modelId="{1F67CEB9-BDEC-4D51-AE8A-33EB197F95A9}" type="presOf" srcId="{C9FBDDA2-73E4-4023-B5A2-9E71CCA512BC}" destId="{FDEC2063-B5D5-45DE-A0F4-E43B22A5C5D1}" srcOrd="0" destOrd="0" presId="urn:microsoft.com/office/officeart/2008/layout/VerticalCurvedList"/>
    <dgm:cxn modelId="{B3A1C3A1-C409-4D73-9F27-931EA933E462}" srcId="{1074EDFB-E22D-4C0B-84C2-4B3FB3B3CC54}" destId="{C6B53F07-5040-4774-B2B5-A252E6659582}" srcOrd="0" destOrd="0" parTransId="{5851662E-3468-487E-A5F7-6A6D8FA30A00}" sibTransId="{C9FBDDA2-73E4-4023-B5A2-9E71CCA512BC}"/>
    <dgm:cxn modelId="{8C67BD83-D2C9-4BA1-9BA4-5411920AA4DA}" type="presOf" srcId="{C6B53F07-5040-4774-B2B5-A252E6659582}" destId="{262176AA-C3D4-4581-BC50-A03B38915363}" srcOrd="0" destOrd="0" presId="urn:microsoft.com/office/officeart/2008/layout/VerticalCurvedList"/>
    <dgm:cxn modelId="{CD4D6067-2414-472F-B77D-9AF7EFA50B45}" type="presOf" srcId="{1074EDFB-E22D-4C0B-84C2-4B3FB3B3CC54}" destId="{FA9A1216-4C41-450F-8A5A-DCADCBFBA910}" srcOrd="0" destOrd="0" presId="urn:microsoft.com/office/officeart/2008/layout/VerticalCurvedList"/>
    <dgm:cxn modelId="{9E9D9711-A140-4921-A4C3-2FBA4B7EAA0A}" type="presParOf" srcId="{FA9A1216-4C41-450F-8A5A-DCADCBFBA910}" destId="{F2AF2A89-9B01-4AA5-BC33-8D5B3CE55685}" srcOrd="0" destOrd="0" presId="urn:microsoft.com/office/officeart/2008/layout/VerticalCurvedList"/>
    <dgm:cxn modelId="{20264E27-EA75-48CE-965C-DF96C9152AA1}" type="presParOf" srcId="{F2AF2A89-9B01-4AA5-BC33-8D5B3CE55685}" destId="{50D105B0-350A-4628-BA70-B1755245B232}" srcOrd="0" destOrd="0" presId="urn:microsoft.com/office/officeart/2008/layout/VerticalCurvedList"/>
    <dgm:cxn modelId="{02A07D62-7232-4D5B-A788-28237C14190C}" type="presParOf" srcId="{50D105B0-350A-4628-BA70-B1755245B232}" destId="{C1C31AA8-2CCF-43E9-9F1A-466D3F09E308}" srcOrd="0" destOrd="0" presId="urn:microsoft.com/office/officeart/2008/layout/VerticalCurvedList"/>
    <dgm:cxn modelId="{508390ED-25EF-44F8-B69E-C9C59C1A3E76}" type="presParOf" srcId="{50D105B0-350A-4628-BA70-B1755245B232}" destId="{FDEC2063-B5D5-45DE-A0F4-E43B22A5C5D1}" srcOrd="1" destOrd="0" presId="urn:microsoft.com/office/officeart/2008/layout/VerticalCurvedList"/>
    <dgm:cxn modelId="{E599D689-270E-4F0C-B416-2A80603F773E}" type="presParOf" srcId="{50D105B0-350A-4628-BA70-B1755245B232}" destId="{76C12FAA-4AD1-4843-8BF7-AD9BADFC7910}" srcOrd="2" destOrd="0" presId="urn:microsoft.com/office/officeart/2008/layout/VerticalCurvedList"/>
    <dgm:cxn modelId="{22B67D0A-D181-45CD-BAFA-E91035A657BC}" type="presParOf" srcId="{50D105B0-350A-4628-BA70-B1755245B232}" destId="{DA7D1590-62EF-46B2-8462-5EE0549CD2EE}" srcOrd="3" destOrd="0" presId="urn:microsoft.com/office/officeart/2008/layout/VerticalCurvedList"/>
    <dgm:cxn modelId="{2580158D-21CD-448C-AE6F-63A3ED2A1361}" type="presParOf" srcId="{F2AF2A89-9B01-4AA5-BC33-8D5B3CE55685}" destId="{262176AA-C3D4-4581-BC50-A03B38915363}" srcOrd="1" destOrd="0" presId="urn:microsoft.com/office/officeart/2008/layout/VerticalCurvedList"/>
    <dgm:cxn modelId="{2B9AE2E8-5D39-49AD-9B76-20982C121064}" type="presParOf" srcId="{F2AF2A89-9B01-4AA5-BC33-8D5B3CE55685}" destId="{0EC01CFE-8A72-4FD9-B804-69673A0CBC5F}" srcOrd="2" destOrd="0" presId="urn:microsoft.com/office/officeart/2008/layout/VerticalCurvedList"/>
    <dgm:cxn modelId="{2DCBF812-A47E-4712-8A3C-D32374170BE5}" type="presParOf" srcId="{0EC01CFE-8A72-4FD9-B804-69673A0CBC5F}" destId="{2807897B-ED2B-4770-8984-A2D3AEAEF49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74EDFB-E22D-4C0B-84C2-4B3FB3B3C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C6B53F07-5040-4774-B2B5-A252E6659582}">
      <dgm:prSet phldrT="[Metin]"/>
      <dgm:spPr/>
      <dgm:t>
        <a:bodyPr/>
        <a:lstStyle/>
        <a:p>
          <a:r>
            <a:rPr lang="tr-TR" dirty="0" smtClean="0"/>
            <a:t>b) Kredi Ve Yurtlar</a:t>
          </a:r>
          <a:endParaRPr lang="tr-TR" dirty="0"/>
        </a:p>
      </dgm:t>
    </dgm:pt>
    <dgm:pt modelId="{5851662E-3468-487E-A5F7-6A6D8FA30A00}" type="parTrans" cxnId="{B3A1C3A1-C409-4D73-9F27-931EA933E462}">
      <dgm:prSet/>
      <dgm:spPr/>
      <dgm:t>
        <a:bodyPr/>
        <a:lstStyle/>
        <a:p>
          <a:endParaRPr lang="tr-TR"/>
        </a:p>
      </dgm:t>
    </dgm:pt>
    <dgm:pt modelId="{C9FBDDA2-73E4-4023-B5A2-9E71CCA512BC}" type="sibTrans" cxnId="{B3A1C3A1-C409-4D73-9F27-931EA933E462}">
      <dgm:prSet/>
      <dgm:spPr/>
      <dgm:t>
        <a:bodyPr/>
        <a:lstStyle/>
        <a:p>
          <a:endParaRPr lang="tr-TR"/>
        </a:p>
      </dgm:t>
    </dgm:pt>
    <dgm:pt modelId="{FA9A1216-4C41-450F-8A5A-DCADCBFBA910}" type="pres">
      <dgm:prSet presAssocID="{1074EDFB-E22D-4C0B-84C2-4B3FB3B3CC54}" presName="Name0" presStyleCnt="0">
        <dgm:presLayoutVars>
          <dgm:chMax val="7"/>
          <dgm:chPref val="7"/>
          <dgm:dir/>
        </dgm:presLayoutVars>
      </dgm:prSet>
      <dgm:spPr/>
      <dgm:t>
        <a:bodyPr/>
        <a:lstStyle/>
        <a:p>
          <a:endParaRPr lang="tr-TR"/>
        </a:p>
      </dgm:t>
    </dgm:pt>
    <dgm:pt modelId="{F2AF2A89-9B01-4AA5-BC33-8D5B3CE55685}" type="pres">
      <dgm:prSet presAssocID="{1074EDFB-E22D-4C0B-84C2-4B3FB3B3CC54}" presName="Name1" presStyleCnt="0"/>
      <dgm:spPr/>
    </dgm:pt>
    <dgm:pt modelId="{50D105B0-350A-4628-BA70-B1755245B232}" type="pres">
      <dgm:prSet presAssocID="{1074EDFB-E22D-4C0B-84C2-4B3FB3B3CC54}" presName="cycle" presStyleCnt="0"/>
      <dgm:spPr/>
    </dgm:pt>
    <dgm:pt modelId="{C1C31AA8-2CCF-43E9-9F1A-466D3F09E308}" type="pres">
      <dgm:prSet presAssocID="{1074EDFB-E22D-4C0B-84C2-4B3FB3B3CC54}" presName="srcNode" presStyleLbl="node1" presStyleIdx="0" presStyleCnt="1"/>
      <dgm:spPr/>
    </dgm:pt>
    <dgm:pt modelId="{FDEC2063-B5D5-45DE-A0F4-E43B22A5C5D1}" type="pres">
      <dgm:prSet presAssocID="{1074EDFB-E22D-4C0B-84C2-4B3FB3B3CC54}" presName="conn" presStyleLbl="parChTrans1D2" presStyleIdx="0" presStyleCnt="1"/>
      <dgm:spPr/>
      <dgm:t>
        <a:bodyPr/>
        <a:lstStyle/>
        <a:p>
          <a:endParaRPr lang="tr-TR"/>
        </a:p>
      </dgm:t>
    </dgm:pt>
    <dgm:pt modelId="{76C12FAA-4AD1-4843-8BF7-AD9BADFC7910}" type="pres">
      <dgm:prSet presAssocID="{1074EDFB-E22D-4C0B-84C2-4B3FB3B3CC54}" presName="extraNode" presStyleLbl="node1" presStyleIdx="0" presStyleCnt="1"/>
      <dgm:spPr/>
    </dgm:pt>
    <dgm:pt modelId="{DA7D1590-62EF-46B2-8462-5EE0549CD2EE}" type="pres">
      <dgm:prSet presAssocID="{1074EDFB-E22D-4C0B-84C2-4B3FB3B3CC54}" presName="dstNode" presStyleLbl="node1" presStyleIdx="0" presStyleCnt="1"/>
      <dgm:spPr/>
    </dgm:pt>
    <dgm:pt modelId="{262176AA-C3D4-4581-BC50-A03B38915363}" type="pres">
      <dgm:prSet presAssocID="{C6B53F07-5040-4774-B2B5-A252E6659582}" presName="text_1" presStyleLbl="node1" presStyleIdx="0" presStyleCnt="1">
        <dgm:presLayoutVars>
          <dgm:bulletEnabled val="1"/>
        </dgm:presLayoutVars>
      </dgm:prSet>
      <dgm:spPr/>
      <dgm:t>
        <a:bodyPr/>
        <a:lstStyle/>
        <a:p>
          <a:endParaRPr lang="tr-TR"/>
        </a:p>
      </dgm:t>
    </dgm:pt>
    <dgm:pt modelId="{0EC01CFE-8A72-4FD9-B804-69673A0CBC5F}" type="pres">
      <dgm:prSet presAssocID="{C6B53F07-5040-4774-B2B5-A252E6659582}" presName="accent_1" presStyleCnt="0"/>
      <dgm:spPr/>
    </dgm:pt>
    <dgm:pt modelId="{2807897B-ED2B-4770-8984-A2D3AEAEF49A}" type="pres">
      <dgm:prSet presAssocID="{C6B53F07-5040-4774-B2B5-A252E6659582}" presName="accentRepeatNode" presStyleLbl="solidFgAcc1" presStyleIdx="0" presStyleCnt="1"/>
      <dgm:spPr/>
    </dgm:pt>
  </dgm:ptLst>
  <dgm:cxnLst>
    <dgm:cxn modelId="{1F67CEB9-BDEC-4D51-AE8A-33EB197F95A9}" type="presOf" srcId="{C9FBDDA2-73E4-4023-B5A2-9E71CCA512BC}" destId="{FDEC2063-B5D5-45DE-A0F4-E43B22A5C5D1}" srcOrd="0" destOrd="0" presId="urn:microsoft.com/office/officeart/2008/layout/VerticalCurvedList"/>
    <dgm:cxn modelId="{B3A1C3A1-C409-4D73-9F27-931EA933E462}" srcId="{1074EDFB-E22D-4C0B-84C2-4B3FB3B3CC54}" destId="{C6B53F07-5040-4774-B2B5-A252E6659582}" srcOrd="0" destOrd="0" parTransId="{5851662E-3468-487E-A5F7-6A6D8FA30A00}" sibTransId="{C9FBDDA2-73E4-4023-B5A2-9E71CCA512BC}"/>
    <dgm:cxn modelId="{8C67BD83-D2C9-4BA1-9BA4-5411920AA4DA}" type="presOf" srcId="{C6B53F07-5040-4774-B2B5-A252E6659582}" destId="{262176AA-C3D4-4581-BC50-A03B38915363}" srcOrd="0" destOrd="0" presId="urn:microsoft.com/office/officeart/2008/layout/VerticalCurvedList"/>
    <dgm:cxn modelId="{CD4D6067-2414-472F-B77D-9AF7EFA50B45}" type="presOf" srcId="{1074EDFB-E22D-4C0B-84C2-4B3FB3B3CC54}" destId="{FA9A1216-4C41-450F-8A5A-DCADCBFBA910}" srcOrd="0" destOrd="0" presId="urn:microsoft.com/office/officeart/2008/layout/VerticalCurvedList"/>
    <dgm:cxn modelId="{9E9D9711-A140-4921-A4C3-2FBA4B7EAA0A}" type="presParOf" srcId="{FA9A1216-4C41-450F-8A5A-DCADCBFBA910}" destId="{F2AF2A89-9B01-4AA5-BC33-8D5B3CE55685}" srcOrd="0" destOrd="0" presId="urn:microsoft.com/office/officeart/2008/layout/VerticalCurvedList"/>
    <dgm:cxn modelId="{20264E27-EA75-48CE-965C-DF96C9152AA1}" type="presParOf" srcId="{F2AF2A89-9B01-4AA5-BC33-8D5B3CE55685}" destId="{50D105B0-350A-4628-BA70-B1755245B232}" srcOrd="0" destOrd="0" presId="urn:microsoft.com/office/officeart/2008/layout/VerticalCurvedList"/>
    <dgm:cxn modelId="{02A07D62-7232-4D5B-A788-28237C14190C}" type="presParOf" srcId="{50D105B0-350A-4628-BA70-B1755245B232}" destId="{C1C31AA8-2CCF-43E9-9F1A-466D3F09E308}" srcOrd="0" destOrd="0" presId="urn:microsoft.com/office/officeart/2008/layout/VerticalCurvedList"/>
    <dgm:cxn modelId="{508390ED-25EF-44F8-B69E-C9C59C1A3E76}" type="presParOf" srcId="{50D105B0-350A-4628-BA70-B1755245B232}" destId="{FDEC2063-B5D5-45DE-A0F4-E43B22A5C5D1}" srcOrd="1" destOrd="0" presId="urn:microsoft.com/office/officeart/2008/layout/VerticalCurvedList"/>
    <dgm:cxn modelId="{E599D689-270E-4F0C-B416-2A80603F773E}" type="presParOf" srcId="{50D105B0-350A-4628-BA70-B1755245B232}" destId="{76C12FAA-4AD1-4843-8BF7-AD9BADFC7910}" srcOrd="2" destOrd="0" presId="urn:microsoft.com/office/officeart/2008/layout/VerticalCurvedList"/>
    <dgm:cxn modelId="{22B67D0A-D181-45CD-BAFA-E91035A657BC}" type="presParOf" srcId="{50D105B0-350A-4628-BA70-B1755245B232}" destId="{DA7D1590-62EF-46B2-8462-5EE0549CD2EE}" srcOrd="3" destOrd="0" presId="urn:microsoft.com/office/officeart/2008/layout/VerticalCurvedList"/>
    <dgm:cxn modelId="{2580158D-21CD-448C-AE6F-63A3ED2A1361}" type="presParOf" srcId="{F2AF2A89-9B01-4AA5-BC33-8D5B3CE55685}" destId="{262176AA-C3D4-4581-BC50-A03B38915363}" srcOrd="1" destOrd="0" presId="urn:microsoft.com/office/officeart/2008/layout/VerticalCurvedList"/>
    <dgm:cxn modelId="{2B9AE2E8-5D39-49AD-9B76-20982C121064}" type="presParOf" srcId="{F2AF2A89-9B01-4AA5-BC33-8D5B3CE55685}" destId="{0EC01CFE-8A72-4FD9-B804-69673A0CBC5F}" srcOrd="2" destOrd="0" presId="urn:microsoft.com/office/officeart/2008/layout/VerticalCurvedList"/>
    <dgm:cxn modelId="{2DCBF812-A47E-4712-8A3C-D32374170BE5}" type="presParOf" srcId="{0EC01CFE-8A72-4FD9-B804-69673A0CBC5F}" destId="{2807897B-ED2B-4770-8984-A2D3AEAEF49A}"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5</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pPr algn="l"/>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6</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dgm:spPr/>
      <dgm:t>
        <a:bodyPr/>
        <a:lstStyle/>
        <a:p>
          <a:r>
            <a:rPr lang="tr-TR" dirty="0" smtClean="0"/>
            <a:t>Engelli Öğrenciler Danışma Ve Koordinasyon Birimi</a:t>
          </a:r>
          <a:endParaRPr lang="tr-TR"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E6EA1B56-9A19-4B75-8D40-0FAF888C4487}">
      <dgm:prSet phldrT="[Metin]"/>
      <dgm:spPr/>
      <dgm:t>
        <a:bodyPr/>
        <a:lstStyle/>
        <a:p>
          <a:r>
            <a:rPr lang="tr-TR" dirty="0" smtClean="0"/>
            <a:t>7</a:t>
          </a:r>
          <a:endParaRPr lang="tr-TR" dirty="0"/>
        </a:p>
      </dgm:t>
    </dgm:pt>
    <dgm:pt modelId="{B42223B9-D5A2-4EDE-8D84-16766E101BD3}" type="parTrans" cxnId="{92BB52F2-2894-4BE2-A574-BE9C74D660A3}">
      <dgm:prSet/>
      <dgm:spPr/>
      <dgm:t>
        <a:bodyPr/>
        <a:lstStyle/>
        <a:p>
          <a:endParaRPr lang="tr-TR"/>
        </a:p>
      </dgm:t>
    </dgm:pt>
    <dgm:pt modelId="{766267B3-CB85-4A4A-A9A6-1CDD8BD2FFA3}" type="sibTrans" cxnId="{92BB52F2-2894-4BE2-A574-BE9C74D660A3}">
      <dgm:prSet/>
      <dgm:spPr/>
      <dgm:t>
        <a:bodyPr/>
        <a:lstStyle/>
        <a:p>
          <a:endParaRPr lang="tr-TR"/>
        </a:p>
      </dgm:t>
    </dgm:pt>
    <dgm:pt modelId="{075A309B-5219-4F00-B236-4EEE41CD60DC}">
      <dgm:prSet phldrT="[Metin]"/>
      <dgm:spPr/>
      <dgm:t>
        <a:bodyPr/>
        <a:lstStyle/>
        <a:p>
          <a:r>
            <a:rPr lang="tr-TR" dirty="0" smtClean="0"/>
            <a:t>Engelli Öğrenci Birimi Komisyonu</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NeighborY="1401">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8</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dgm:spPr/>
      <dgm:t>
        <a:bodyPr/>
        <a:lstStyle/>
        <a:p>
          <a:r>
            <a:rPr lang="tr-TR" dirty="0" smtClean="0"/>
            <a:t>Engelli Öğrenci Birimi Eğitim Öğretim Yılı Başı İş Akış Süreci</a:t>
          </a:r>
          <a:endParaRPr lang="tr-TR" dirty="0"/>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9</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dgm:spPr/>
      <dgm:t>
        <a:bodyPr/>
        <a:lstStyle/>
        <a:p>
          <a:r>
            <a:rPr lang="tr-TR" dirty="0" smtClean="0"/>
            <a:t>Engelli Öğrenci Birimi Hizmetleri</a:t>
          </a:r>
          <a:endParaRPr lang="tr-TR"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E6EA1B56-9A19-4B75-8D40-0FAF888C4487}">
      <dgm:prSet phldrT="[Metin]"/>
      <dgm:spPr/>
      <dgm:t>
        <a:bodyPr/>
        <a:lstStyle/>
        <a:p>
          <a:r>
            <a:rPr lang="tr-TR" dirty="0" smtClean="0"/>
            <a:t>10</a:t>
          </a:r>
          <a:endParaRPr lang="tr-TR" dirty="0"/>
        </a:p>
      </dgm:t>
    </dgm:pt>
    <dgm:pt modelId="{B42223B9-D5A2-4EDE-8D84-16766E101BD3}" type="parTrans" cxnId="{92BB52F2-2894-4BE2-A574-BE9C74D660A3}">
      <dgm:prSet/>
      <dgm:spPr/>
      <dgm:t>
        <a:bodyPr/>
        <a:lstStyle/>
        <a:p>
          <a:endParaRPr lang="tr-TR"/>
        </a:p>
      </dgm:t>
    </dgm:pt>
    <dgm:pt modelId="{766267B3-CB85-4A4A-A9A6-1CDD8BD2FFA3}" type="sibTrans" cxnId="{92BB52F2-2894-4BE2-A574-BE9C74D660A3}">
      <dgm:prSet/>
      <dgm:spPr/>
      <dgm:t>
        <a:bodyPr/>
        <a:lstStyle/>
        <a:p>
          <a:endParaRPr lang="tr-TR"/>
        </a:p>
      </dgm:t>
    </dgm:pt>
    <dgm:pt modelId="{075A309B-5219-4F00-B236-4EEE41CD60DC}">
      <dgm:prSet phldrT="[Metin]"/>
      <dgm:spPr/>
      <dgm:t>
        <a:bodyPr/>
        <a:lstStyle/>
        <a:p>
          <a:r>
            <a:rPr lang="tr-TR" dirty="0" smtClean="0"/>
            <a:t>Değişim Programları Kredi Ve Yurtlar</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EDD5F4-56E1-4561-9471-FD1F9C0F8D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03FF429E-53A1-4B82-BE0D-8CF52F9C2AD0}">
      <dgm:prSet phldrT="[Metin]" custT="1"/>
      <dgm:spPr/>
      <dgm:t>
        <a:bodyPr/>
        <a:lstStyle/>
        <a:p>
          <a:r>
            <a:rPr lang="tr-TR" sz="800" dirty="0"/>
            <a:t>Yapılan görüşmeler sonrasında Engelli Öğrenci Biriminde dosya açılmasını isteyen öğrenci </a:t>
          </a:r>
          <a:r>
            <a:rPr lang="tr-TR" sz="800" dirty="0" err="1"/>
            <a:t>tahhütname</a:t>
          </a:r>
          <a:r>
            <a:rPr lang="tr-TR" sz="800" dirty="0"/>
            <a:t> formunu onaylar. Engelli Öğrenci Birimi Kayıt sistemine ad-</a:t>
          </a:r>
          <a:r>
            <a:rPr lang="tr-TR" sz="800" dirty="0" err="1"/>
            <a:t>soyad</a:t>
          </a:r>
          <a:r>
            <a:rPr lang="tr-TR" sz="800" dirty="0"/>
            <a:t>, fakülte/bölüm, engel tipi ve iletişim bilgileri ile kayıt edilir. </a:t>
          </a:r>
        </a:p>
      </dgm:t>
    </dgm:pt>
    <dgm:pt modelId="{0E2D512C-D9BD-4733-B828-2631ED96C527}" type="parTrans" cxnId="{7407D1DE-A04C-43DE-9DA4-68D9D16F5F97}">
      <dgm:prSet/>
      <dgm:spPr/>
      <dgm:t>
        <a:bodyPr/>
        <a:lstStyle/>
        <a:p>
          <a:endParaRPr lang="tr-TR" sz="1000"/>
        </a:p>
      </dgm:t>
    </dgm:pt>
    <dgm:pt modelId="{487B303F-4E89-4F57-A50F-27CD5BAD1E98}" type="sibTrans" cxnId="{7407D1DE-A04C-43DE-9DA4-68D9D16F5F97}">
      <dgm:prSet/>
      <dgm:spPr/>
      <dgm:t>
        <a:bodyPr/>
        <a:lstStyle/>
        <a:p>
          <a:endParaRPr lang="tr-TR" sz="1000"/>
        </a:p>
      </dgm:t>
    </dgm:pt>
    <dgm:pt modelId="{C139F60B-C17F-4CFF-9779-69DF1CB3D7B3}">
      <dgm:prSet phldrT="[Metin]" custT="1"/>
      <dgm:spPr/>
      <dgm:t>
        <a:bodyPr/>
        <a:lstStyle/>
        <a:p>
          <a:r>
            <a:rPr lang="tr-TR" sz="800"/>
            <a:t>Engelli Öğrenci Birimi+</a:t>
          </a:r>
          <a:br>
            <a:rPr lang="tr-TR" sz="800"/>
          </a:br>
          <a:r>
            <a:rPr lang="tr-TR" sz="800"/>
            <a:t>Öğrenci</a:t>
          </a:r>
        </a:p>
      </dgm:t>
    </dgm:pt>
    <dgm:pt modelId="{96703792-053F-4425-AA0E-82C3C59B49F4}" type="parTrans" cxnId="{5B588D43-FE76-4937-9B28-7F771269CDD6}">
      <dgm:prSet/>
      <dgm:spPr/>
      <dgm:t>
        <a:bodyPr/>
        <a:lstStyle/>
        <a:p>
          <a:endParaRPr lang="tr-TR" sz="1000"/>
        </a:p>
      </dgm:t>
    </dgm:pt>
    <dgm:pt modelId="{81190410-BED9-4FB6-AE28-F09BC7783D73}" type="sibTrans" cxnId="{5B588D43-FE76-4937-9B28-7F771269CDD6}">
      <dgm:prSet/>
      <dgm:spPr/>
      <dgm:t>
        <a:bodyPr/>
        <a:lstStyle/>
        <a:p>
          <a:endParaRPr lang="tr-TR" sz="1000"/>
        </a:p>
      </dgm:t>
    </dgm:pt>
    <dgm:pt modelId="{A6DF144B-5F5F-4ECC-A87A-87F9E68D98F0}">
      <dgm:prSet phldrT="[Metin]" custT="1"/>
      <dgm:spPr/>
      <dgm:t>
        <a:bodyPr/>
        <a:lstStyle/>
        <a:p>
          <a:r>
            <a:rPr lang="tr-TR" sz="800" dirty="0"/>
            <a:t>Öğrenci Dosyası+</a:t>
          </a:r>
          <a:br>
            <a:rPr lang="tr-TR" sz="800" dirty="0"/>
          </a:br>
          <a:r>
            <a:rPr lang="tr-TR" sz="800" dirty="0"/>
            <a:t>Taahhütname Formu</a:t>
          </a:r>
        </a:p>
      </dgm:t>
    </dgm:pt>
    <dgm:pt modelId="{DAD254D6-AEDF-4B2E-9AB8-0F49673B1076}" type="parTrans" cxnId="{EE3BFCC3-2E78-4CC7-BC7A-6B1268FCEAF0}">
      <dgm:prSet/>
      <dgm:spPr/>
      <dgm:t>
        <a:bodyPr/>
        <a:lstStyle/>
        <a:p>
          <a:endParaRPr lang="tr-TR" sz="1000"/>
        </a:p>
      </dgm:t>
    </dgm:pt>
    <dgm:pt modelId="{F0F81FB0-ACC9-447F-AD85-90931CF8887A}" type="sibTrans" cxnId="{EE3BFCC3-2E78-4CC7-BC7A-6B1268FCEAF0}">
      <dgm:prSet/>
      <dgm:spPr/>
      <dgm:t>
        <a:bodyPr/>
        <a:lstStyle/>
        <a:p>
          <a:endParaRPr lang="tr-TR" sz="1000"/>
        </a:p>
      </dgm:t>
    </dgm:pt>
    <dgm:pt modelId="{446D8092-D87A-43E9-AAB6-68F1BFCBD5E8}">
      <dgm:prSet phldrT="[Metin]" custT="1"/>
      <dgm:spPr/>
      <dgm:t>
        <a:bodyPr/>
        <a:lstStyle/>
        <a:p>
          <a:r>
            <a:rPr lang="tr-TR" sz="800" dirty="0"/>
            <a:t>Engelli Öğrencimizden kayıt esnasında güncel ‘Engellilik Sağlık Kurulu raporu’ istenir. Raporun bir fotokopisi alınarak öğrencinin dosyasına eklenir.</a:t>
          </a:r>
        </a:p>
      </dgm:t>
    </dgm:pt>
    <dgm:pt modelId="{4F9D32C5-D6F1-4F67-9559-3C4476A0F4AA}" type="parTrans" cxnId="{16ED8ADF-049E-4981-B398-9AB4417F1003}">
      <dgm:prSet/>
      <dgm:spPr/>
      <dgm:t>
        <a:bodyPr/>
        <a:lstStyle/>
        <a:p>
          <a:endParaRPr lang="tr-TR" sz="1000"/>
        </a:p>
      </dgm:t>
    </dgm:pt>
    <dgm:pt modelId="{99B02EC1-7AD9-4455-ABA6-B5251195B782}" type="sibTrans" cxnId="{16ED8ADF-049E-4981-B398-9AB4417F1003}">
      <dgm:prSet/>
      <dgm:spPr/>
      <dgm:t>
        <a:bodyPr/>
        <a:lstStyle/>
        <a:p>
          <a:endParaRPr lang="tr-TR" sz="1000"/>
        </a:p>
      </dgm:t>
    </dgm:pt>
    <dgm:pt modelId="{1E28BD05-0527-4C02-B3B3-24D1AAF293AD}">
      <dgm:prSet phldrT="[Metin]" custT="1"/>
      <dgm:spPr/>
      <dgm:t>
        <a:bodyPr/>
        <a:lstStyle/>
        <a:p>
          <a:r>
            <a:rPr lang="tr-TR" sz="800"/>
            <a:t>Engelli Öğrenci Birimi</a:t>
          </a:r>
        </a:p>
      </dgm:t>
    </dgm:pt>
    <dgm:pt modelId="{7A83C42B-9046-44CE-99C9-FB09843FC8A6}" type="parTrans" cxnId="{5D6D6692-1F9E-4AE3-A689-B56C0C2B9221}">
      <dgm:prSet/>
      <dgm:spPr/>
      <dgm:t>
        <a:bodyPr/>
        <a:lstStyle/>
        <a:p>
          <a:endParaRPr lang="tr-TR" sz="1000"/>
        </a:p>
      </dgm:t>
    </dgm:pt>
    <dgm:pt modelId="{75296B93-7E9C-453D-BE04-7A50038B6BCE}" type="sibTrans" cxnId="{5D6D6692-1F9E-4AE3-A689-B56C0C2B9221}">
      <dgm:prSet/>
      <dgm:spPr/>
      <dgm:t>
        <a:bodyPr/>
        <a:lstStyle/>
        <a:p>
          <a:endParaRPr lang="tr-TR" sz="1000"/>
        </a:p>
      </dgm:t>
    </dgm:pt>
    <dgm:pt modelId="{98A0F7D3-6F39-4058-A3CD-17C947B35F85}">
      <dgm:prSet phldrT="[Metin]" custT="1"/>
      <dgm:spPr/>
      <dgm:t>
        <a:bodyPr/>
        <a:lstStyle/>
        <a:p>
          <a:r>
            <a:rPr lang="tr-TR" sz="800" dirty="0"/>
            <a:t>Öğrenci Dosyası</a:t>
          </a:r>
        </a:p>
      </dgm:t>
    </dgm:pt>
    <dgm:pt modelId="{71FA1390-6935-4BB0-BD76-6B8BD57788BC}" type="parTrans" cxnId="{E7688211-E6BF-4605-817A-4EDEC6C0EB20}">
      <dgm:prSet/>
      <dgm:spPr/>
      <dgm:t>
        <a:bodyPr/>
        <a:lstStyle/>
        <a:p>
          <a:endParaRPr lang="tr-TR" sz="1000"/>
        </a:p>
      </dgm:t>
    </dgm:pt>
    <dgm:pt modelId="{0017354F-0AAC-41D1-91E5-22F44F34A121}" type="sibTrans" cxnId="{E7688211-E6BF-4605-817A-4EDEC6C0EB20}">
      <dgm:prSet/>
      <dgm:spPr/>
      <dgm:t>
        <a:bodyPr/>
        <a:lstStyle/>
        <a:p>
          <a:endParaRPr lang="tr-TR" sz="1000"/>
        </a:p>
      </dgm:t>
    </dgm:pt>
    <dgm:pt modelId="{71C9E2D2-379D-41CE-AC38-72B1EBDCFFB2}">
      <dgm:prSet phldrT="[Metin]" custT="1"/>
      <dgm:spPr/>
      <dgm:t>
        <a:bodyPr/>
        <a:lstStyle/>
        <a:p>
          <a:r>
            <a:rPr lang="tr-TR" sz="800"/>
            <a:t>Engelli öğrencimizin telefon numarası EÖB kurumsal cep numarası  ile kurulan whatsapp grubuna eklenir. e-mail adresi de email grubuna eklenir.</a:t>
          </a:r>
        </a:p>
      </dgm:t>
    </dgm:pt>
    <dgm:pt modelId="{F7100CA9-ED0A-4706-91A2-A803BA5413FC}" type="parTrans" cxnId="{90E49619-FB0F-4493-9C1E-E672E33A458F}">
      <dgm:prSet/>
      <dgm:spPr/>
      <dgm:t>
        <a:bodyPr/>
        <a:lstStyle/>
        <a:p>
          <a:endParaRPr lang="tr-TR" sz="1000"/>
        </a:p>
      </dgm:t>
    </dgm:pt>
    <dgm:pt modelId="{4886A89F-E9F2-4C48-B22B-94742313EFF7}" type="sibTrans" cxnId="{90E49619-FB0F-4493-9C1E-E672E33A458F}">
      <dgm:prSet/>
      <dgm:spPr/>
      <dgm:t>
        <a:bodyPr/>
        <a:lstStyle/>
        <a:p>
          <a:endParaRPr lang="tr-TR" sz="1000"/>
        </a:p>
      </dgm:t>
    </dgm:pt>
    <dgm:pt modelId="{2984B594-1C8C-439B-A912-2EB9E95EC2E2}">
      <dgm:prSet phldrT="[Metin]" custT="1"/>
      <dgm:spPr/>
      <dgm:t>
        <a:bodyPr/>
        <a:lstStyle/>
        <a:p>
          <a:r>
            <a:rPr lang="tr-TR" sz="800"/>
            <a:t>Engelli Öğrenci Birimi+</a:t>
          </a:r>
          <a:br>
            <a:rPr lang="tr-TR" sz="800"/>
          </a:br>
          <a:r>
            <a:rPr lang="tr-TR" sz="800"/>
            <a:t>Öğrenci</a:t>
          </a:r>
        </a:p>
      </dgm:t>
    </dgm:pt>
    <dgm:pt modelId="{38568531-6866-4A08-831B-EC7DF5470FA9}" type="parTrans" cxnId="{8B4AC1FB-F30C-463E-96A2-2F802B1A8358}">
      <dgm:prSet/>
      <dgm:spPr/>
      <dgm:t>
        <a:bodyPr/>
        <a:lstStyle/>
        <a:p>
          <a:endParaRPr lang="tr-TR" sz="1000"/>
        </a:p>
      </dgm:t>
    </dgm:pt>
    <dgm:pt modelId="{1E09754C-94F7-4BDC-88A1-77C734FF8541}" type="sibTrans" cxnId="{8B4AC1FB-F30C-463E-96A2-2F802B1A8358}">
      <dgm:prSet/>
      <dgm:spPr/>
      <dgm:t>
        <a:bodyPr/>
        <a:lstStyle/>
        <a:p>
          <a:endParaRPr lang="tr-TR" sz="1000"/>
        </a:p>
      </dgm:t>
    </dgm:pt>
    <dgm:pt modelId="{715F97A9-C645-4EBA-A774-91D370CE5C34}">
      <dgm:prSet phldrT="[Metin]" custT="1"/>
      <dgm:spPr/>
      <dgm:t>
        <a:bodyPr/>
        <a:lstStyle/>
        <a:p>
          <a:r>
            <a:rPr lang="tr-TR" sz="800" dirty="0"/>
            <a:t>İletişim Listesi</a:t>
          </a:r>
        </a:p>
      </dgm:t>
    </dgm:pt>
    <dgm:pt modelId="{F479C718-05A3-4C64-8F31-F6D088CB7C4A}" type="parTrans" cxnId="{2A1EE1FF-A53F-4406-AB1C-E443CD3CF129}">
      <dgm:prSet/>
      <dgm:spPr/>
      <dgm:t>
        <a:bodyPr/>
        <a:lstStyle/>
        <a:p>
          <a:endParaRPr lang="tr-TR" sz="1000"/>
        </a:p>
      </dgm:t>
    </dgm:pt>
    <dgm:pt modelId="{5F872F3F-9E7D-4BEE-A2ED-0C470C8EFF13}" type="sibTrans" cxnId="{2A1EE1FF-A53F-4406-AB1C-E443CD3CF129}">
      <dgm:prSet/>
      <dgm:spPr/>
      <dgm:t>
        <a:bodyPr/>
        <a:lstStyle/>
        <a:p>
          <a:endParaRPr lang="tr-TR" sz="1000"/>
        </a:p>
      </dgm:t>
    </dgm:pt>
    <dgm:pt modelId="{63C68FF5-2F3F-4DD7-8FDF-03FCF06849F0}" type="pres">
      <dgm:prSet presAssocID="{8EEDD5F4-56E1-4561-9471-FD1F9C0F8D62}" presName="Name0" presStyleCnt="0">
        <dgm:presLayoutVars>
          <dgm:chPref val="3"/>
          <dgm:dir/>
          <dgm:animLvl val="lvl"/>
          <dgm:resizeHandles/>
        </dgm:presLayoutVars>
      </dgm:prSet>
      <dgm:spPr/>
      <dgm:t>
        <a:bodyPr/>
        <a:lstStyle/>
        <a:p>
          <a:endParaRPr lang="tr-TR"/>
        </a:p>
      </dgm:t>
    </dgm:pt>
    <dgm:pt modelId="{BE9F8442-9494-40AD-B2B0-CAF755D88F21}" type="pres">
      <dgm:prSet presAssocID="{03FF429E-53A1-4B82-BE0D-8CF52F9C2AD0}" presName="horFlow" presStyleCnt="0"/>
      <dgm:spPr/>
    </dgm:pt>
    <dgm:pt modelId="{54E7C394-FFEE-4280-A631-8ADD73DC7991}" type="pres">
      <dgm:prSet presAssocID="{03FF429E-53A1-4B82-BE0D-8CF52F9C2AD0}" presName="bigChev" presStyleLbl="node1" presStyleIdx="0" presStyleCnt="3" custScaleX="145758" custScaleY="161820"/>
      <dgm:spPr/>
      <dgm:t>
        <a:bodyPr/>
        <a:lstStyle/>
        <a:p>
          <a:endParaRPr lang="tr-TR"/>
        </a:p>
      </dgm:t>
    </dgm:pt>
    <dgm:pt modelId="{22233F44-7F5C-425F-812F-AD4FE55F95F6}" type="pres">
      <dgm:prSet presAssocID="{96703792-053F-4425-AA0E-82C3C59B49F4}" presName="parTrans" presStyleCnt="0"/>
      <dgm:spPr/>
    </dgm:pt>
    <dgm:pt modelId="{34B6519A-744C-41F3-A992-9EB16300F5EE}" type="pres">
      <dgm:prSet presAssocID="{C139F60B-C17F-4CFF-9779-69DF1CB3D7B3}" presName="node" presStyleLbl="alignAccFollowNode1" presStyleIdx="0" presStyleCnt="6" custScaleX="52788" custScaleY="47723">
        <dgm:presLayoutVars>
          <dgm:bulletEnabled val="1"/>
        </dgm:presLayoutVars>
      </dgm:prSet>
      <dgm:spPr/>
      <dgm:t>
        <a:bodyPr/>
        <a:lstStyle/>
        <a:p>
          <a:endParaRPr lang="tr-TR"/>
        </a:p>
      </dgm:t>
    </dgm:pt>
    <dgm:pt modelId="{B622DCCE-BBE4-4585-8A99-6FA129BDD61B}" type="pres">
      <dgm:prSet presAssocID="{81190410-BED9-4FB6-AE28-F09BC7783D73}" presName="sibTrans" presStyleCnt="0"/>
      <dgm:spPr/>
    </dgm:pt>
    <dgm:pt modelId="{E84889B8-E709-477E-A4CA-CD8CE1ACFBE7}" type="pres">
      <dgm:prSet presAssocID="{A6DF144B-5F5F-4ECC-A87A-87F9E68D98F0}" presName="node" presStyleLbl="alignAccFollowNode1" presStyleIdx="1" presStyleCnt="6" custScaleX="52788" custScaleY="47723">
        <dgm:presLayoutVars>
          <dgm:bulletEnabled val="1"/>
        </dgm:presLayoutVars>
      </dgm:prSet>
      <dgm:spPr/>
      <dgm:t>
        <a:bodyPr/>
        <a:lstStyle/>
        <a:p>
          <a:endParaRPr lang="tr-TR"/>
        </a:p>
      </dgm:t>
    </dgm:pt>
    <dgm:pt modelId="{519517D0-DE8E-4FD6-B5F5-269FF81380E1}" type="pres">
      <dgm:prSet presAssocID="{03FF429E-53A1-4B82-BE0D-8CF52F9C2AD0}" presName="vSp" presStyleCnt="0"/>
      <dgm:spPr/>
    </dgm:pt>
    <dgm:pt modelId="{16DEF1F1-4BC3-4E94-859D-FE32BEF25068}" type="pres">
      <dgm:prSet presAssocID="{446D8092-D87A-43E9-AAB6-68F1BFCBD5E8}" presName="horFlow" presStyleCnt="0"/>
      <dgm:spPr/>
    </dgm:pt>
    <dgm:pt modelId="{7E403733-4EB2-4531-9A54-C0899D603093}" type="pres">
      <dgm:prSet presAssocID="{446D8092-D87A-43E9-AAB6-68F1BFCBD5E8}" presName="bigChev" presStyleLbl="node1" presStyleIdx="1" presStyleCnt="3" custScaleX="145758" custScaleY="161820"/>
      <dgm:spPr/>
      <dgm:t>
        <a:bodyPr/>
        <a:lstStyle/>
        <a:p>
          <a:endParaRPr lang="tr-TR"/>
        </a:p>
      </dgm:t>
    </dgm:pt>
    <dgm:pt modelId="{91443ECF-AAB1-47F6-854A-32DFC04DA685}" type="pres">
      <dgm:prSet presAssocID="{7A83C42B-9046-44CE-99C9-FB09843FC8A6}" presName="parTrans" presStyleCnt="0"/>
      <dgm:spPr/>
    </dgm:pt>
    <dgm:pt modelId="{5E22D04A-5E12-4090-8E81-89C79A420E16}" type="pres">
      <dgm:prSet presAssocID="{1E28BD05-0527-4C02-B3B3-24D1AAF293AD}" presName="node" presStyleLbl="alignAccFollowNode1" presStyleIdx="2" presStyleCnt="6" custScaleX="52788" custScaleY="47723">
        <dgm:presLayoutVars>
          <dgm:bulletEnabled val="1"/>
        </dgm:presLayoutVars>
      </dgm:prSet>
      <dgm:spPr/>
      <dgm:t>
        <a:bodyPr/>
        <a:lstStyle/>
        <a:p>
          <a:endParaRPr lang="tr-TR"/>
        </a:p>
      </dgm:t>
    </dgm:pt>
    <dgm:pt modelId="{2F2FC047-E203-43E2-A0AD-59242ED1B0C2}" type="pres">
      <dgm:prSet presAssocID="{75296B93-7E9C-453D-BE04-7A50038B6BCE}" presName="sibTrans" presStyleCnt="0"/>
      <dgm:spPr/>
    </dgm:pt>
    <dgm:pt modelId="{A33EF2F6-87CF-4372-88A0-E615C3EC4D9F}" type="pres">
      <dgm:prSet presAssocID="{98A0F7D3-6F39-4058-A3CD-17C947B35F85}" presName="node" presStyleLbl="alignAccFollowNode1" presStyleIdx="3" presStyleCnt="6" custScaleX="52788" custScaleY="47723">
        <dgm:presLayoutVars>
          <dgm:bulletEnabled val="1"/>
        </dgm:presLayoutVars>
      </dgm:prSet>
      <dgm:spPr/>
      <dgm:t>
        <a:bodyPr/>
        <a:lstStyle/>
        <a:p>
          <a:endParaRPr lang="tr-TR"/>
        </a:p>
      </dgm:t>
    </dgm:pt>
    <dgm:pt modelId="{B9570505-09CA-4777-9341-F8AC1AAE2C41}" type="pres">
      <dgm:prSet presAssocID="{446D8092-D87A-43E9-AAB6-68F1BFCBD5E8}" presName="vSp" presStyleCnt="0"/>
      <dgm:spPr/>
    </dgm:pt>
    <dgm:pt modelId="{51BB3999-3D20-490C-9E12-CAD745780E4D}" type="pres">
      <dgm:prSet presAssocID="{71C9E2D2-379D-41CE-AC38-72B1EBDCFFB2}" presName="horFlow" presStyleCnt="0"/>
      <dgm:spPr/>
    </dgm:pt>
    <dgm:pt modelId="{20FE1C71-5965-4AFD-B403-3237FC31B9C8}" type="pres">
      <dgm:prSet presAssocID="{71C9E2D2-379D-41CE-AC38-72B1EBDCFFB2}" presName="bigChev" presStyleLbl="node1" presStyleIdx="2" presStyleCnt="3" custScaleX="145758" custScaleY="161820"/>
      <dgm:spPr/>
      <dgm:t>
        <a:bodyPr/>
        <a:lstStyle/>
        <a:p>
          <a:endParaRPr lang="tr-TR"/>
        </a:p>
      </dgm:t>
    </dgm:pt>
    <dgm:pt modelId="{C18524F2-AA56-4662-A73B-46A92571EE38}" type="pres">
      <dgm:prSet presAssocID="{38568531-6866-4A08-831B-EC7DF5470FA9}" presName="parTrans" presStyleCnt="0"/>
      <dgm:spPr/>
    </dgm:pt>
    <dgm:pt modelId="{C5333F89-F2F5-493F-B07B-2EACC97C72EF}" type="pres">
      <dgm:prSet presAssocID="{2984B594-1C8C-439B-A912-2EB9E95EC2E2}" presName="node" presStyleLbl="alignAccFollowNode1" presStyleIdx="4" presStyleCnt="6" custScaleX="52788" custScaleY="47723">
        <dgm:presLayoutVars>
          <dgm:bulletEnabled val="1"/>
        </dgm:presLayoutVars>
      </dgm:prSet>
      <dgm:spPr/>
      <dgm:t>
        <a:bodyPr/>
        <a:lstStyle/>
        <a:p>
          <a:endParaRPr lang="tr-TR"/>
        </a:p>
      </dgm:t>
    </dgm:pt>
    <dgm:pt modelId="{6FAE9FD5-053F-43B3-AB18-7ABB307A5750}" type="pres">
      <dgm:prSet presAssocID="{1E09754C-94F7-4BDC-88A1-77C734FF8541}" presName="sibTrans" presStyleCnt="0"/>
      <dgm:spPr/>
    </dgm:pt>
    <dgm:pt modelId="{08A066C1-5BA0-46C8-BAED-1A5E7E0936E3}" type="pres">
      <dgm:prSet presAssocID="{715F97A9-C645-4EBA-A774-91D370CE5C34}" presName="node" presStyleLbl="alignAccFollowNode1" presStyleIdx="5" presStyleCnt="6" custScaleX="52788" custScaleY="47723">
        <dgm:presLayoutVars>
          <dgm:bulletEnabled val="1"/>
        </dgm:presLayoutVars>
      </dgm:prSet>
      <dgm:spPr/>
      <dgm:t>
        <a:bodyPr/>
        <a:lstStyle/>
        <a:p>
          <a:endParaRPr lang="tr-TR"/>
        </a:p>
      </dgm:t>
    </dgm:pt>
  </dgm:ptLst>
  <dgm:cxnLst>
    <dgm:cxn modelId="{E7688211-E6BF-4605-817A-4EDEC6C0EB20}" srcId="{446D8092-D87A-43E9-AAB6-68F1BFCBD5E8}" destId="{98A0F7D3-6F39-4058-A3CD-17C947B35F85}" srcOrd="1" destOrd="0" parTransId="{71FA1390-6935-4BB0-BD76-6B8BD57788BC}" sibTransId="{0017354F-0AAC-41D1-91E5-22F44F34A121}"/>
    <dgm:cxn modelId="{8B4AC1FB-F30C-463E-96A2-2F802B1A8358}" srcId="{71C9E2D2-379D-41CE-AC38-72B1EBDCFFB2}" destId="{2984B594-1C8C-439B-A912-2EB9E95EC2E2}" srcOrd="0" destOrd="0" parTransId="{38568531-6866-4A08-831B-EC7DF5470FA9}" sibTransId="{1E09754C-94F7-4BDC-88A1-77C734FF8541}"/>
    <dgm:cxn modelId="{292F574B-7A93-4436-8E82-16C39B0DE926}" type="presOf" srcId="{98A0F7D3-6F39-4058-A3CD-17C947B35F85}" destId="{A33EF2F6-87CF-4372-88A0-E615C3EC4D9F}" srcOrd="0" destOrd="0" presId="urn:microsoft.com/office/officeart/2005/8/layout/lProcess3"/>
    <dgm:cxn modelId="{EE3BFCC3-2E78-4CC7-BC7A-6B1268FCEAF0}" srcId="{03FF429E-53A1-4B82-BE0D-8CF52F9C2AD0}" destId="{A6DF144B-5F5F-4ECC-A87A-87F9E68D98F0}" srcOrd="1" destOrd="0" parTransId="{DAD254D6-AEDF-4B2E-9AB8-0F49673B1076}" sibTransId="{F0F81FB0-ACC9-447F-AD85-90931CF8887A}"/>
    <dgm:cxn modelId="{CA7AC88F-BEF3-473F-BADF-7EA1F1541592}" type="presOf" srcId="{715F97A9-C645-4EBA-A774-91D370CE5C34}" destId="{08A066C1-5BA0-46C8-BAED-1A5E7E0936E3}" srcOrd="0" destOrd="0" presId="urn:microsoft.com/office/officeart/2005/8/layout/lProcess3"/>
    <dgm:cxn modelId="{5B588D43-FE76-4937-9B28-7F771269CDD6}" srcId="{03FF429E-53A1-4B82-BE0D-8CF52F9C2AD0}" destId="{C139F60B-C17F-4CFF-9779-69DF1CB3D7B3}" srcOrd="0" destOrd="0" parTransId="{96703792-053F-4425-AA0E-82C3C59B49F4}" sibTransId="{81190410-BED9-4FB6-AE28-F09BC7783D73}"/>
    <dgm:cxn modelId="{5D6D6692-1F9E-4AE3-A689-B56C0C2B9221}" srcId="{446D8092-D87A-43E9-AAB6-68F1BFCBD5E8}" destId="{1E28BD05-0527-4C02-B3B3-24D1AAF293AD}" srcOrd="0" destOrd="0" parTransId="{7A83C42B-9046-44CE-99C9-FB09843FC8A6}" sibTransId="{75296B93-7E9C-453D-BE04-7A50038B6BCE}"/>
    <dgm:cxn modelId="{F513B03F-B65D-4DCD-9631-8A3656A50260}" type="presOf" srcId="{1E28BD05-0527-4C02-B3B3-24D1AAF293AD}" destId="{5E22D04A-5E12-4090-8E81-89C79A420E16}" srcOrd="0" destOrd="0" presId="urn:microsoft.com/office/officeart/2005/8/layout/lProcess3"/>
    <dgm:cxn modelId="{2A1EE1FF-A53F-4406-AB1C-E443CD3CF129}" srcId="{71C9E2D2-379D-41CE-AC38-72B1EBDCFFB2}" destId="{715F97A9-C645-4EBA-A774-91D370CE5C34}" srcOrd="1" destOrd="0" parTransId="{F479C718-05A3-4C64-8F31-F6D088CB7C4A}" sibTransId="{5F872F3F-9E7D-4BEE-A2ED-0C470C8EFF13}"/>
    <dgm:cxn modelId="{90E49619-FB0F-4493-9C1E-E672E33A458F}" srcId="{8EEDD5F4-56E1-4561-9471-FD1F9C0F8D62}" destId="{71C9E2D2-379D-41CE-AC38-72B1EBDCFFB2}" srcOrd="2" destOrd="0" parTransId="{F7100CA9-ED0A-4706-91A2-A803BA5413FC}" sibTransId="{4886A89F-E9F2-4C48-B22B-94742313EFF7}"/>
    <dgm:cxn modelId="{F9670840-01C7-4608-BED2-23AA479DC7EE}" type="presOf" srcId="{2984B594-1C8C-439B-A912-2EB9E95EC2E2}" destId="{C5333F89-F2F5-493F-B07B-2EACC97C72EF}" srcOrd="0" destOrd="0" presId="urn:microsoft.com/office/officeart/2005/8/layout/lProcess3"/>
    <dgm:cxn modelId="{2EDAE1F5-3EA8-4AE7-B1FC-929AA84F2C2C}" type="presOf" srcId="{A6DF144B-5F5F-4ECC-A87A-87F9E68D98F0}" destId="{E84889B8-E709-477E-A4CA-CD8CE1ACFBE7}" srcOrd="0" destOrd="0" presId="urn:microsoft.com/office/officeart/2005/8/layout/lProcess3"/>
    <dgm:cxn modelId="{773299FC-4EB4-4CFA-8C61-C2CBDC723A28}" type="presOf" srcId="{C139F60B-C17F-4CFF-9779-69DF1CB3D7B3}" destId="{34B6519A-744C-41F3-A992-9EB16300F5EE}" srcOrd="0" destOrd="0" presId="urn:microsoft.com/office/officeart/2005/8/layout/lProcess3"/>
    <dgm:cxn modelId="{0D30DACD-D8B7-45D2-98E5-5C7DA4D18451}" type="presOf" srcId="{446D8092-D87A-43E9-AAB6-68F1BFCBD5E8}" destId="{7E403733-4EB2-4531-9A54-C0899D603093}" srcOrd="0" destOrd="0" presId="urn:microsoft.com/office/officeart/2005/8/layout/lProcess3"/>
    <dgm:cxn modelId="{16ED8ADF-049E-4981-B398-9AB4417F1003}" srcId="{8EEDD5F4-56E1-4561-9471-FD1F9C0F8D62}" destId="{446D8092-D87A-43E9-AAB6-68F1BFCBD5E8}" srcOrd="1" destOrd="0" parTransId="{4F9D32C5-D6F1-4F67-9559-3C4476A0F4AA}" sibTransId="{99B02EC1-7AD9-4455-ABA6-B5251195B782}"/>
    <dgm:cxn modelId="{56DC3126-E5C3-4D36-AB51-099865C777BE}" type="presOf" srcId="{8EEDD5F4-56E1-4561-9471-FD1F9C0F8D62}" destId="{63C68FF5-2F3F-4DD7-8FDF-03FCF06849F0}" srcOrd="0" destOrd="0" presId="urn:microsoft.com/office/officeart/2005/8/layout/lProcess3"/>
    <dgm:cxn modelId="{7407D1DE-A04C-43DE-9DA4-68D9D16F5F97}" srcId="{8EEDD5F4-56E1-4561-9471-FD1F9C0F8D62}" destId="{03FF429E-53A1-4B82-BE0D-8CF52F9C2AD0}" srcOrd="0" destOrd="0" parTransId="{0E2D512C-D9BD-4733-B828-2631ED96C527}" sibTransId="{487B303F-4E89-4F57-A50F-27CD5BAD1E98}"/>
    <dgm:cxn modelId="{549FD493-FE06-4682-9D6B-0B6C10AD0761}" type="presOf" srcId="{71C9E2D2-379D-41CE-AC38-72B1EBDCFFB2}" destId="{20FE1C71-5965-4AFD-B403-3237FC31B9C8}" srcOrd="0" destOrd="0" presId="urn:microsoft.com/office/officeart/2005/8/layout/lProcess3"/>
    <dgm:cxn modelId="{9F019603-3054-4CE7-B70F-2C757802326D}" type="presOf" srcId="{03FF429E-53A1-4B82-BE0D-8CF52F9C2AD0}" destId="{54E7C394-FFEE-4280-A631-8ADD73DC7991}" srcOrd="0" destOrd="0" presId="urn:microsoft.com/office/officeart/2005/8/layout/lProcess3"/>
    <dgm:cxn modelId="{DAE91BFF-8352-4328-A624-322CE232845E}" type="presParOf" srcId="{63C68FF5-2F3F-4DD7-8FDF-03FCF06849F0}" destId="{BE9F8442-9494-40AD-B2B0-CAF755D88F21}" srcOrd="0" destOrd="0" presId="urn:microsoft.com/office/officeart/2005/8/layout/lProcess3"/>
    <dgm:cxn modelId="{24991556-3577-4F39-8A64-78DC74BDA7B2}" type="presParOf" srcId="{BE9F8442-9494-40AD-B2B0-CAF755D88F21}" destId="{54E7C394-FFEE-4280-A631-8ADD73DC7991}" srcOrd="0" destOrd="0" presId="urn:microsoft.com/office/officeart/2005/8/layout/lProcess3"/>
    <dgm:cxn modelId="{EBABF717-01D2-4A32-8ED7-E8E481816A22}" type="presParOf" srcId="{BE9F8442-9494-40AD-B2B0-CAF755D88F21}" destId="{22233F44-7F5C-425F-812F-AD4FE55F95F6}" srcOrd="1" destOrd="0" presId="urn:microsoft.com/office/officeart/2005/8/layout/lProcess3"/>
    <dgm:cxn modelId="{AC24C0A4-2C5F-4DED-9D9B-6923F2C4B847}" type="presParOf" srcId="{BE9F8442-9494-40AD-B2B0-CAF755D88F21}" destId="{34B6519A-744C-41F3-A992-9EB16300F5EE}" srcOrd="2" destOrd="0" presId="urn:microsoft.com/office/officeart/2005/8/layout/lProcess3"/>
    <dgm:cxn modelId="{99809B51-6C3F-42C1-8A76-566CDD92685B}" type="presParOf" srcId="{BE9F8442-9494-40AD-B2B0-CAF755D88F21}" destId="{B622DCCE-BBE4-4585-8A99-6FA129BDD61B}" srcOrd="3" destOrd="0" presId="urn:microsoft.com/office/officeart/2005/8/layout/lProcess3"/>
    <dgm:cxn modelId="{0586FBDC-7014-46BD-9BC6-D6AEE32E67A3}" type="presParOf" srcId="{BE9F8442-9494-40AD-B2B0-CAF755D88F21}" destId="{E84889B8-E709-477E-A4CA-CD8CE1ACFBE7}" srcOrd="4" destOrd="0" presId="urn:microsoft.com/office/officeart/2005/8/layout/lProcess3"/>
    <dgm:cxn modelId="{0F2EDB41-2E69-479F-A70F-2E49D0031310}" type="presParOf" srcId="{63C68FF5-2F3F-4DD7-8FDF-03FCF06849F0}" destId="{519517D0-DE8E-4FD6-B5F5-269FF81380E1}" srcOrd="1" destOrd="0" presId="urn:microsoft.com/office/officeart/2005/8/layout/lProcess3"/>
    <dgm:cxn modelId="{1D0DFF25-25CD-4F3E-ADA1-AD363ED32085}" type="presParOf" srcId="{63C68FF5-2F3F-4DD7-8FDF-03FCF06849F0}" destId="{16DEF1F1-4BC3-4E94-859D-FE32BEF25068}" srcOrd="2" destOrd="0" presId="urn:microsoft.com/office/officeart/2005/8/layout/lProcess3"/>
    <dgm:cxn modelId="{4228750D-630F-44CD-8573-ED8BCFCEAD65}" type="presParOf" srcId="{16DEF1F1-4BC3-4E94-859D-FE32BEF25068}" destId="{7E403733-4EB2-4531-9A54-C0899D603093}" srcOrd="0" destOrd="0" presId="urn:microsoft.com/office/officeart/2005/8/layout/lProcess3"/>
    <dgm:cxn modelId="{83A77989-BE93-4561-8508-3B387CE0D0C3}" type="presParOf" srcId="{16DEF1F1-4BC3-4E94-859D-FE32BEF25068}" destId="{91443ECF-AAB1-47F6-854A-32DFC04DA685}" srcOrd="1" destOrd="0" presId="urn:microsoft.com/office/officeart/2005/8/layout/lProcess3"/>
    <dgm:cxn modelId="{2563D98C-0E57-4A58-90FF-5AE079D36482}" type="presParOf" srcId="{16DEF1F1-4BC3-4E94-859D-FE32BEF25068}" destId="{5E22D04A-5E12-4090-8E81-89C79A420E16}" srcOrd="2" destOrd="0" presId="urn:microsoft.com/office/officeart/2005/8/layout/lProcess3"/>
    <dgm:cxn modelId="{AFA99BEF-2016-4637-92AC-3C4282FAE11C}" type="presParOf" srcId="{16DEF1F1-4BC3-4E94-859D-FE32BEF25068}" destId="{2F2FC047-E203-43E2-A0AD-59242ED1B0C2}" srcOrd="3" destOrd="0" presId="urn:microsoft.com/office/officeart/2005/8/layout/lProcess3"/>
    <dgm:cxn modelId="{5C808D8A-C20E-4A64-9687-90B69CF9F885}" type="presParOf" srcId="{16DEF1F1-4BC3-4E94-859D-FE32BEF25068}" destId="{A33EF2F6-87CF-4372-88A0-E615C3EC4D9F}" srcOrd="4" destOrd="0" presId="urn:microsoft.com/office/officeart/2005/8/layout/lProcess3"/>
    <dgm:cxn modelId="{A674BFEA-2C51-4788-8DAF-B72F44AAB282}" type="presParOf" srcId="{63C68FF5-2F3F-4DD7-8FDF-03FCF06849F0}" destId="{B9570505-09CA-4777-9341-F8AC1AAE2C41}" srcOrd="3" destOrd="0" presId="urn:microsoft.com/office/officeart/2005/8/layout/lProcess3"/>
    <dgm:cxn modelId="{18805407-502C-4E23-BD92-508764FED80D}" type="presParOf" srcId="{63C68FF5-2F3F-4DD7-8FDF-03FCF06849F0}" destId="{51BB3999-3D20-490C-9E12-CAD745780E4D}" srcOrd="4" destOrd="0" presId="urn:microsoft.com/office/officeart/2005/8/layout/lProcess3"/>
    <dgm:cxn modelId="{E6DFD243-C719-4094-A61B-33D0A02A9197}" type="presParOf" srcId="{51BB3999-3D20-490C-9E12-CAD745780E4D}" destId="{20FE1C71-5965-4AFD-B403-3237FC31B9C8}" srcOrd="0" destOrd="0" presId="urn:microsoft.com/office/officeart/2005/8/layout/lProcess3"/>
    <dgm:cxn modelId="{6DEBCB18-8226-40EC-BAA1-02A8E7AD13B0}" type="presParOf" srcId="{51BB3999-3D20-490C-9E12-CAD745780E4D}" destId="{C18524F2-AA56-4662-A73B-46A92571EE38}" srcOrd="1" destOrd="0" presId="urn:microsoft.com/office/officeart/2005/8/layout/lProcess3"/>
    <dgm:cxn modelId="{49351200-C6CA-4D33-956D-D6ECAAFC314E}" type="presParOf" srcId="{51BB3999-3D20-490C-9E12-CAD745780E4D}" destId="{C5333F89-F2F5-493F-B07B-2EACC97C72EF}" srcOrd="2" destOrd="0" presId="urn:microsoft.com/office/officeart/2005/8/layout/lProcess3"/>
    <dgm:cxn modelId="{5F17CE85-D616-4701-8972-19753F31D373}" type="presParOf" srcId="{51BB3999-3D20-490C-9E12-CAD745780E4D}" destId="{6FAE9FD5-053F-43B3-AB18-7ABB307A5750}" srcOrd="3" destOrd="0" presId="urn:microsoft.com/office/officeart/2005/8/layout/lProcess3"/>
    <dgm:cxn modelId="{D1BE7EC4-3759-4C1F-8D1A-12ADBE7971F4}" type="presParOf" srcId="{51BB3999-3D20-490C-9E12-CAD745780E4D}" destId="{08A066C1-5BA0-46C8-BAED-1A5E7E0936E3}" srcOrd="4"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DD5F4-56E1-4561-9471-FD1F9C0F8D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03FF429E-53A1-4B82-BE0D-8CF52F9C2AD0}">
      <dgm:prSet phldrT="[Metin]" custT="1"/>
      <dgm:spPr/>
      <dgm:t>
        <a:bodyPr/>
        <a:lstStyle/>
        <a:p>
          <a:r>
            <a:rPr lang="tr-TR" sz="800" dirty="0"/>
            <a:t>Engelli öğrencimize ders, sınav uyarlamaları, üniversite hizmetleri ile ilgili bilgi verilir. Bölüm Akademik danışmanı ve Bölümünde görev alan Engelli Öğrenci Akademik Birim Temsilcisine ilgili bilgi verilir ve öğrenci yönlendirilir.</a:t>
          </a:r>
        </a:p>
      </dgm:t>
    </dgm:pt>
    <dgm:pt modelId="{0E2D512C-D9BD-4733-B828-2631ED96C527}" type="parTrans" cxnId="{7407D1DE-A04C-43DE-9DA4-68D9D16F5F97}">
      <dgm:prSet/>
      <dgm:spPr/>
      <dgm:t>
        <a:bodyPr/>
        <a:lstStyle/>
        <a:p>
          <a:endParaRPr lang="tr-TR" sz="1000"/>
        </a:p>
      </dgm:t>
    </dgm:pt>
    <dgm:pt modelId="{487B303F-4E89-4F57-A50F-27CD5BAD1E98}" type="sibTrans" cxnId="{7407D1DE-A04C-43DE-9DA4-68D9D16F5F97}">
      <dgm:prSet/>
      <dgm:spPr/>
      <dgm:t>
        <a:bodyPr/>
        <a:lstStyle/>
        <a:p>
          <a:endParaRPr lang="tr-TR" sz="1000"/>
        </a:p>
      </dgm:t>
    </dgm:pt>
    <dgm:pt modelId="{C139F60B-C17F-4CFF-9779-69DF1CB3D7B3}">
      <dgm:prSet phldrT="[Metin]" custT="1"/>
      <dgm:spPr/>
      <dgm:t>
        <a:bodyPr/>
        <a:lstStyle/>
        <a:p>
          <a:r>
            <a:rPr lang="tr-TR" sz="800" dirty="0"/>
            <a:t>Engelli Öğrenci Birimi+ Öğrenci+</a:t>
          </a:r>
          <a:br>
            <a:rPr lang="tr-TR" sz="800" dirty="0"/>
          </a:br>
          <a:r>
            <a:rPr lang="tr-TR" sz="800" dirty="0"/>
            <a:t>Bölümü</a:t>
          </a:r>
        </a:p>
      </dgm:t>
    </dgm:pt>
    <dgm:pt modelId="{96703792-053F-4425-AA0E-82C3C59B49F4}" type="parTrans" cxnId="{5B588D43-FE76-4937-9B28-7F771269CDD6}">
      <dgm:prSet/>
      <dgm:spPr/>
      <dgm:t>
        <a:bodyPr/>
        <a:lstStyle/>
        <a:p>
          <a:endParaRPr lang="tr-TR" sz="1000"/>
        </a:p>
      </dgm:t>
    </dgm:pt>
    <dgm:pt modelId="{81190410-BED9-4FB6-AE28-F09BC7783D73}" type="sibTrans" cxnId="{5B588D43-FE76-4937-9B28-7F771269CDD6}">
      <dgm:prSet/>
      <dgm:spPr/>
      <dgm:t>
        <a:bodyPr/>
        <a:lstStyle/>
        <a:p>
          <a:endParaRPr lang="tr-TR" sz="1000"/>
        </a:p>
      </dgm:t>
    </dgm:pt>
    <dgm:pt modelId="{A6DF144B-5F5F-4ECC-A87A-87F9E68D98F0}">
      <dgm:prSet phldrT="[Metin]" custT="1"/>
      <dgm:spPr/>
      <dgm:t>
        <a:bodyPr/>
        <a:lstStyle/>
        <a:p>
          <a:r>
            <a:rPr lang="tr-TR" sz="800" dirty="0"/>
            <a:t>Akademik Uyarlama Formları</a:t>
          </a:r>
        </a:p>
      </dgm:t>
    </dgm:pt>
    <dgm:pt modelId="{DAD254D6-AEDF-4B2E-9AB8-0F49673B1076}" type="parTrans" cxnId="{EE3BFCC3-2E78-4CC7-BC7A-6B1268FCEAF0}">
      <dgm:prSet/>
      <dgm:spPr/>
      <dgm:t>
        <a:bodyPr/>
        <a:lstStyle/>
        <a:p>
          <a:endParaRPr lang="tr-TR" sz="1000"/>
        </a:p>
      </dgm:t>
    </dgm:pt>
    <dgm:pt modelId="{F0F81FB0-ACC9-447F-AD85-90931CF8887A}" type="sibTrans" cxnId="{EE3BFCC3-2E78-4CC7-BC7A-6B1268FCEAF0}">
      <dgm:prSet/>
      <dgm:spPr/>
      <dgm:t>
        <a:bodyPr/>
        <a:lstStyle/>
        <a:p>
          <a:endParaRPr lang="tr-TR" sz="1000"/>
        </a:p>
      </dgm:t>
    </dgm:pt>
    <dgm:pt modelId="{63C68FF5-2F3F-4DD7-8FDF-03FCF06849F0}" type="pres">
      <dgm:prSet presAssocID="{8EEDD5F4-56E1-4561-9471-FD1F9C0F8D62}" presName="Name0" presStyleCnt="0">
        <dgm:presLayoutVars>
          <dgm:chPref val="3"/>
          <dgm:dir/>
          <dgm:animLvl val="lvl"/>
          <dgm:resizeHandles/>
        </dgm:presLayoutVars>
      </dgm:prSet>
      <dgm:spPr/>
      <dgm:t>
        <a:bodyPr/>
        <a:lstStyle/>
        <a:p>
          <a:endParaRPr lang="tr-TR"/>
        </a:p>
      </dgm:t>
    </dgm:pt>
    <dgm:pt modelId="{BE9F8442-9494-40AD-B2B0-CAF755D88F21}" type="pres">
      <dgm:prSet presAssocID="{03FF429E-53A1-4B82-BE0D-8CF52F9C2AD0}" presName="horFlow" presStyleCnt="0"/>
      <dgm:spPr/>
    </dgm:pt>
    <dgm:pt modelId="{54E7C394-FFEE-4280-A631-8ADD73DC7991}" type="pres">
      <dgm:prSet presAssocID="{03FF429E-53A1-4B82-BE0D-8CF52F9C2AD0}" presName="bigChev" presStyleLbl="node1" presStyleIdx="0" presStyleCnt="1" custScaleX="145758" custScaleY="161820" custLinFactNeighborX="-3784"/>
      <dgm:spPr/>
      <dgm:t>
        <a:bodyPr/>
        <a:lstStyle/>
        <a:p>
          <a:endParaRPr lang="tr-TR"/>
        </a:p>
      </dgm:t>
    </dgm:pt>
    <dgm:pt modelId="{22233F44-7F5C-425F-812F-AD4FE55F95F6}" type="pres">
      <dgm:prSet presAssocID="{96703792-053F-4425-AA0E-82C3C59B49F4}" presName="parTrans" presStyleCnt="0"/>
      <dgm:spPr/>
    </dgm:pt>
    <dgm:pt modelId="{34B6519A-744C-41F3-A992-9EB16300F5EE}" type="pres">
      <dgm:prSet presAssocID="{C139F60B-C17F-4CFF-9779-69DF1CB3D7B3}" presName="node" presStyleLbl="alignAccFollowNode1" presStyleIdx="0" presStyleCnt="2" custScaleX="52788" custScaleY="47723">
        <dgm:presLayoutVars>
          <dgm:bulletEnabled val="1"/>
        </dgm:presLayoutVars>
      </dgm:prSet>
      <dgm:spPr/>
      <dgm:t>
        <a:bodyPr/>
        <a:lstStyle/>
        <a:p>
          <a:endParaRPr lang="tr-TR"/>
        </a:p>
      </dgm:t>
    </dgm:pt>
    <dgm:pt modelId="{B622DCCE-BBE4-4585-8A99-6FA129BDD61B}" type="pres">
      <dgm:prSet presAssocID="{81190410-BED9-4FB6-AE28-F09BC7783D73}" presName="sibTrans" presStyleCnt="0"/>
      <dgm:spPr/>
    </dgm:pt>
    <dgm:pt modelId="{E84889B8-E709-477E-A4CA-CD8CE1ACFBE7}" type="pres">
      <dgm:prSet presAssocID="{A6DF144B-5F5F-4ECC-A87A-87F9E68D98F0}" presName="node" presStyleLbl="alignAccFollowNode1" presStyleIdx="1" presStyleCnt="2" custScaleX="52788" custScaleY="47723">
        <dgm:presLayoutVars>
          <dgm:bulletEnabled val="1"/>
        </dgm:presLayoutVars>
      </dgm:prSet>
      <dgm:spPr/>
      <dgm:t>
        <a:bodyPr/>
        <a:lstStyle/>
        <a:p>
          <a:endParaRPr lang="tr-TR"/>
        </a:p>
      </dgm:t>
    </dgm:pt>
  </dgm:ptLst>
  <dgm:cxnLst>
    <dgm:cxn modelId="{EE3BFCC3-2E78-4CC7-BC7A-6B1268FCEAF0}" srcId="{03FF429E-53A1-4B82-BE0D-8CF52F9C2AD0}" destId="{A6DF144B-5F5F-4ECC-A87A-87F9E68D98F0}" srcOrd="1" destOrd="0" parTransId="{DAD254D6-AEDF-4B2E-9AB8-0F49673B1076}" sibTransId="{F0F81FB0-ACC9-447F-AD85-90931CF8887A}"/>
    <dgm:cxn modelId="{2EDAE1F5-3EA8-4AE7-B1FC-929AA84F2C2C}" type="presOf" srcId="{A6DF144B-5F5F-4ECC-A87A-87F9E68D98F0}" destId="{E84889B8-E709-477E-A4CA-CD8CE1ACFBE7}" srcOrd="0" destOrd="0" presId="urn:microsoft.com/office/officeart/2005/8/layout/lProcess3"/>
    <dgm:cxn modelId="{773299FC-4EB4-4CFA-8C61-C2CBDC723A28}" type="presOf" srcId="{C139F60B-C17F-4CFF-9779-69DF1CB3D7B3}" destId="{34B6519A-744C-41F3-A992-9EB16300F5EE}" srcOrd="0" destOrd="0" presId="urn:microsoft.com/office/officeart/2005/8/layout/lProcess3"/>
    <dgm:cxn modelId="{5B588D43-FE76-4937-9B28-7F771269CDD6}" srcId="{03FF429E-53A1-4B82-BE0D-8CF52F9C2AD0}" destId="{C139F60B-C17F-4CFF-9779-69DF1CB3D7B3}" srcOrd="0" destOrd="0" parTransId="{96703792-053F-4425-AA0E-82C3C59B49F4}" sibTransId="{81190410-BED9-4FB6-AE28-F09BC7783D73}"/>
    <dgm:cxn modelId="{7407D1DE-A04C-43DE-9DA4-68D9D16F5F97}" srcId="{8EEDD5F4-56E1-4561-9471-FD1F9C0F8D62}" destId="{03FF429E-53A1-4B82-BE0D-8CF52F9C2AD0}" srcOrd="0" destOrd="0" parTransId="{0E2D512C-D9BD-4733-B828-2631ED96C527}" sibTransId="{487B303F-4E89-4F57-A50F-27CD5BAD1E98}"/>
    <dgm:cxn modelId="{9F019603-3054-4CE7-B70F-2C757802326D}" type="presOf" srcId="{03FF429E-53A1-4B82-BE0D-8CF52F9C2AD0}" destId="{54E7C394-FFEE-4280-A631-8ADD73DC7991}" srcOrd="0" destOrd="0" presId="urn:microsoft.com/office/officeart/2005/8/layout/lProcess3"/>
    <dgm:cxn modelId="{56DC3126-E5C3-4D36-AB51-099865C777BE}" type="presOf" srcId="{8EEDD5F4-56E1-4561-9471-FD1F9C0F8D62}" destId="{63C68FF5-2F3F-4DD7-8FDF-03FCF06849F0}" srcOrd="0" destOrd="0" presId="urn:microsoft.com/office/officeart/2005/8/layout/lProcess3"/>
    <dgm:cxn modelId="{DAE91BFF-8352-4328-A624-322CE232845E}" type="presParOf" srcId="{63C68FF5-2F3F-4DD7-8FDF-03FCF06849F0}" destId="{BE9F8442-9494-40AD-B2B0-CAF755D88F21}" srcOrd="0" destOrd="0" presId="urn:microsoft.com/office/officeart/2005/8/layout/lProcess3"/>
    <dgm:cxn modelId="{24991556-3577-4F39-8A64-78DC74BDA7B2}" type="presParOf" srcId="{BE9F8442-9494-40AD-B2B0-CAF755D88F21}" destId="{54E7C394-FFEE-4280-A631-8ADD73DC7991}" srcOrd="0" destOrd="0" presId="urn:microsoft.com/office/officeart/2005/8/layout/lProcess3"/>
    <dgm:cxn modelId="{EBABF717-01D2-4A32-8ED7-E8E481816A22}" type="presParOf" srcId="{BE9F8442-9494-40AD-B2B0-CAF755D88F21}" destId="{22233F44-7F5C-425F-812F-AD4FE55F95F6}" srcOrd="1" destOrd="0" presId="urn:microsoft.com/office/officeart/2005/8/layout/lProcess3"/>
    <dgm:cxn modelId="{AC24C0A4-2C5F-4DED-9D9B-6923F2C4B847}" type="presParOf" srcId="{BE9F8442-9494-40AD-B2B0-CAF755D88F21}" destId="{34B6519A-744C-41F3-A992-9EB16300F5EE}" srcOrd="2" destOrd="0" presId="urn:microsoft.com/office/officeart/2005/8/layout/lProcess3"/>
    <dgm:cxn modelId="{99809B51-6C3F-42C1-8A76-566CDD92685B}" type="presParOf" srcId="{BE9F8442-9494-40AD-B2B0-CAF755D88F21}" destId="{B622DCCE-BBE4-4585-8A99-6FA129BDD61B}" srcOrd="3" destOrd="0" presId="urn:microsoft.com/office/officeart/2005/8/layout/lProcess3"/>
    <dgm:cxn modelId="{0586FBDC-7014-46BD-9BC6-D6AEE32E67A3}" type="presParOf" srcId="{BE9F8442-9494-40AD-B2B0-CAF755D88F21}" destId="{E84889B8-E709-477E-A4CA-CD8CE1ACFBE7}" srcOrd="4" destOrd="0" presId="urn:microsoft.com/office/officeart/2005/8/layout/l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a) Talep Şikayet Öneri Bildirimi</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E73D0A0D-4329-4EE1-9C7A-70E85AE885B1}">
      <dgm:prSet phldrT="[Metin]"/>
      <dgm:spPr/>
      <dgm:t>
        <a:bodyPr/>
        <a:lstStyle/>
        <a:p>
          <a:r>
            <a:rPr lang="tr-TR" dirty="0" smtClean="0"/>
            <a:t>c) Seminer, Eğitimler</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B50F12D2-0D77-4330-8650-FF42768BDDB0}">
      <dgm:prSet phldrT="[Metin]"/>
      <dgm:spPr/>
      <dgm:t>
        <a:bodyPr/>
        <a:lstStyle/>
        <a:p>
          <a:r>
            <a:rPr lang="tr-TR" dirty="0" smtClean="0"/>
            <a:t>b) Akademik Uyarlama Hizmeti</a:t>
          </a:r>
          <a:endParaRPr lang="tr-TR" dirty="0"/>
        </a:p>
      </dgm:t>
    </dgm:pt>
    <dgm:pt modelId="{8FDEA11F-A7DF-4D50-9CDC-C400B320892C}" type="sibTrans" cxnId="{C7078B18-4F57-4280-BB31-19809CBFC32D}">
      <dgm:prSet/>
      <dgm:spPr/>
      <dgm:t>
        <a:bodyPr/>
        <a:lstStyle/>
        <a:p>
          <a:endParaRPr lang="tr-TR"/>
        </a:p>
      </dgm:t>
    </dgm:pt>
    <dgm:pt modelId="{AF625944-3B2C-41CD-B217-912C7F15B353}" type="parTrans" cxnId="{C7078B18-4F57-4280-BB31-19809CBFC32D}">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g) Danışmanlık Hizmeti</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B50F12D2-0D77-4330-8650-FF42768BDDB0}">
      <dgm:prSet phldrT="[Metin]"/>
      <dgm:spPr/>
      <dgm:t>
        <a:bodyPr/>
        <a:lstStyle/>
        <a:p>
          <a:r>
            <a:rPr lang="tr-TR" dirty="0" smtClean="0"/>
            <a:t>h) Diyetisyen Desteği</a:t>
          </a:r>
          <a:endParaRPr lang="tr-TR" dirty="0"/>
        </a:p>
      </dgm:t>
    </dgm:pt>
    <dgm:pt modelId="{AF625944-3B2C-41CD-B217-912C7F15B353}" type="parTrans" cxnId="{C7078B18-4F57-4280-BB31-19809CBFC32D}">
      <dgm:prSet/>
      <dgm:spPr/>
      <dgm:t>
        <a:bodyPr/>
        <a:lstStyle/>
        <a:p>
          <a:endParaRPr lang="tr-TR"/>
        </a:p>
      </dgm:t>
    </dgm:pt>
    <dgm:pt modelId="{8FDEA11F-A7DF-4D50-9CDC-C400B320892C}" type="sibTrans" cxnId="{C7078B18-4F57-4280-BB31-19809CBFC32D}">
      <dgm:prSet/>
      <dgm:spPr/>
      <dgm:t>
        <a:bodyPr/>
        <a:lstStyle/>
        <a:p>
          <a:endParaRPr lang="tr-TR"/>
        </a:p>
      </dgm:t>
    </dgm:pt>
    <dgm:pt modelId="{E73D0A0D-4329-4EE1-9C7A-70E85AE885B1}">
      <dgm:prSet phldrT="[Metin]"/>
      <dgm:spPr/>
      <dgm:t>
        <a:bodyPr/>
        <a:lstStyle/>
        <a:p>
          <a:r>
            <a:rPr lang="tr-TR" dirty="0" smtClean="0"/>
            <a:t>ı) Fizyoterapi Desteği</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d) Engelsiz Çalışma Salonu</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B50F12D2-0D77-4330-8650-FF42768BDDB0}">
      <dgm:prSet phldrT="[Metin]"/>
      <dgm:spPr/>
      <dgm:t>
        <a:bodyPr/>
        <a:lstStyle/>
        <a:p>
          <a:r>
            <a:rPr lang="tr-TR" dirty="0" smtClean="0"/>
            <a:t>e) Kısmi Zamanlı Öğrenci Desteği</a:t>
          </a:r>
          <a:endParaRPr lang="tr-TR" dirty="0"/>
        </a:p>
      </dgm:t>
    </dgm:pt>
    <dgm:pt modelId="{AF625944-3B2C-41CD-B217-912C7F15B353}" type="parTrans" cxnId="{C7078B18-4F57-4280-BB31-19809CBFC32D}">
      <dgm:prSet/>
      <dgm:spPr/>
      <dgm:t>
        <a:bodyPr/>
        <a:lstStyle/>
        <a:p>
          <a:endParaRPr lang="tr-TR"/>
        </a:p>
      </dgm:t>
    </dgm:pt>
    <dgm:pt modelId="{8FDEA11F-A7DF-4D50-9CDC-C400B320892C}" type="sibTrans" cxnId="{C7078B18-4F57-4280-BB31-19809CBFC32D}">
      <dgm:prSet/>
      <dgm:spPr/>
      <dgm:t>
        <a:bodyPr/>
        <a:lstStyle/>
        <a:p>
          <a:endParaRPr lang="tr-TR"/>
        </a:p>
      </dgm:t>
    </dgm:pt>
    <dgm:pt modelId="{E73D0A0D-4329-4EE1-9C7A-70E85AE885B1}">
      <dgm:prSet phldrT="[Metin]"/>
      <dgm:spPr/>
      <dgm:t>
        <a:bodyPr/>
        <a:lstStyle/>
        <a:p>
          <a:r>
            <a:rPr lang="tr-TR" dirty="0" smtClean="0"/>
            <a:t>f) Glütensiz Yemek Hizmeti</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9603F8-CD60-44DD-9FDF-710F9492AF4A}"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tr-TR"/>
        </a:p>
      </dgm:t>
    </dgm:pt>
    <dgm:pt modelId="{F70F1E57-1A0A-42A2-92F1-1F2AD0B2BB48}" type="pres">
      <dgm:prSet presAssocID="{199603F8-CD60-44DD-9FDF-710F9492AF4A}" presName="Name0" presStyleCnt="0">
        <dgm:presLayoutVars>
          <dgm:chMax val="7"/>
          <dgm:chPref val="7"/>
          <dgm:dir/>
        </dgm:presLayoutVars>
      </dgm:prSet>
      <dgm:spPr/>
      <dgm:t>
        <a:bodyPr/>
        <a:lstStyle/>
        <a:p>
          <a:endParaRPr lang="tr-TR"/>
        </a:p>
      </dgm:t>
    </dgm:pt>
    <dgm:pt modelId="{E3D2E26B-C5B1-4649-B3DC-20617FD2166C}" type="pres">
      <dgm:prSet presAssocID="{199603F8-CD60-44DD-9FDF-710F9492AF4A}" presName="Name1" presStyleCnt="0"/>
      <dgm:spPr/>
    </dgm:pt>
    <dgm:pt modelId="{657EB3D6-D796-4C74-AE65-29DCFDEB1145}" type="pres">
      <dgm:prSet presAssocID="{199603F8-CD60-44DD-9FDF-710F9492AF4A}" presName="cycle" presStyleCnt="0"/>
      <dgm:spPr/>
    </dgm:pt>
    <dgm:pt modelId="{9E286FA4-BADA-4515-8C6C-D4CA0758E499}" type="pres">
      <dgm:prSet presAssocID="{199603F8-CD60-44DD-9FDF-710F9492AF4A}" presName="srcNode" presStyleLbl="node1" presStyleIdx="0" presStyleCnt="0"/>
      <dgm:spPr/>
    </dgm:pt>
    <dgm:pt modelId="{B6819B2E-3FE7-4134-A5B1-6ED916096C99}" type="pres">
      <dgm:prSet presAssocID="{199603F8-CD60-44DD-9FDF-710F9492AF4A}" presName="conn" presStyleLbl="parChTrans1D2" presStyleIdx="0" presStyleCnt="1"/>
      <dgm:spPr/>
      <dgm:t>
        <a:bodyPr/>
        <a:lstStyle/>
        <a:p>
          <a:endParaRPr lang="tr-TR"/>
        </a:p>
      </dgm:t>
    </dgm:pt>
    <dgm:pt modelId="{203E633D-B7B5-4900-A081-FB7482731D27}" type="pres">
      <dgm:prSet presAssocID="{199603F8-CD60-44DD-9FDF-710F9492AF4A}" presName="extraNode" presStyleLbl="node1" presStyleIdx="0" presStyleCnt="0"/>
      <dgm:spPr/>
    </dgm:pt>
    <dgm:pt modelId="{8D20203F-BFE9-45E0-AF90-C820D16EDF6D}" type="pres">
      <dgm:prSet presAssocID="{199603F8-CD60-44DD-9FDF-710F9492AF4A}" presName="dstNode" presStyleLbl="node1" presStyleIdx="0" presStyleCnt="0"/>
      <dgm:spPr/>
    </dgm:pt>
  </dgm:ptLst>
  <dgm:cxnLst>
    <dgm:cxn modelId="{043ADA57-2538-4B06-A99E-A522619680C8}" type="presOf" srcId="{199603F8-CD60-44DD-9FDF-710F9492AF4A}" destId="{F70F1E57-1A0A-42A2-92F1-1F2AD0B2BB48}" srcOrd="0" destOrd="0" presId="urn:microsoft.com/office/officeart/2008/layout/VerticalCurvedList"/>
    <dgm:cxn modelId="{96B69060-756B-439F-9F49-825657F747EF}" type="presParOf" srcId="{F70F1E57-1A0A-42A2-92F1-1F2AD0B2BB48}" destId="{E3D2E26B-C5B1-4649-B3DC-20617FD2166C}" srcOrd="0" destOrd="0" presId="urn:microsoft.com/office/officeart/2008/layout/VerticalCurvedList"/>
    <dgm:cxn modelId="{BCB2E16D-66B4-4DBE-92FE-DD61EB675D1B}" type="presParOf" srcId="{E3D2E26B-C5B1-4649-B3DC-20617FD2166C}" destId="{657EB3D6-D796-4C74-AE65-29DCFDEB1145}" srcOrd="0" destOrd="0" presId="urn:microsoft.com/office/officeart/2008/layout/VerticalCurvedList"/>
    <dgm:cxn modelId="{A2C70F31-76F9-4FD5-B233-228D3F6CDA71}" type="presParOf" srcId="{657EB3D6-D796-4C74-AE65-29DCFDEB1145}" destId="{9E286FA4-BADA-4515-8C6C-D4CA0758E499}" srcOrd="0" destOrd="0" presId="urn:microsoft.com/office/officeart/2008/layout/VerticalCurvedList"/>
    <dgm:cxn modelId="{3A725290-71CD-4258-BA06-B8431D6B5A52}" type="presParOf" srcId="{657EB3D6-D796-4C74-AE65-29DCFDEB1145}" destId="{B6819B2E-3FE7-4134-A5B1-6ED916096C99}" srcOrd="1" destOrd="0" presId="urn:microsoft.com/office/officeart/2008/layout/VerticalCurvedList"/>
    <dgm:cxn modelId="{A4D5486C-A248-43CB-B50D-72C4508CDB4E}" type="presParOf" srcId="{657EB3D6-D796-4C74-AE65-29DCFDEB1145}" destId="{203E633D-B7B5-4900-A081-FB7482731D27}" srcOrd="2" destOrd="0" presId="urn:microsoft.com/office/officeart/2008/layout/VerticalCurvedList"/>
    <dgm:cxn modelId="{739458FE-50FF-421A-AF20-29AF49603579}" type="presParOf" srcId="{657EB3D6-D796-4C74-AE65-29DCFDEB1145}" destId="{8D20203F-BFE9-45E0-AF90-C820D16EDF6D}"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2</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Akademik Birimler</a:t>
          </a:r>
          <a:endParaRPr lang="tr-TR" sz="2600" kern="1200" dirty="0">
            <a:solidFill>
              <a:schemeClr val="dk1">
                <a:hueOff val="0"/>
                <a:satOff val="0"/>
                <a:lumOff val="0"/>
                <a:alphaOff val="0"/>
              </a:schemeClr>
            </a:solidFill>
            <a:latin typeface="+mn-lt"/>
            <a:ea typeface="+mn-ea"/>
            <a:cs typeface="+mn-cs"/>
          </a:endParaRPr>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3</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Akademik Takvim</a:t>
          </a:r>
          <a:endParaRPr lang="tr-TR" sz="12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4</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ASBÜ Mekânsal Tanıtım</a:t>
          </a:r>
          <a:endParaRPr lang="tr-TR" sz="2600" kern="1200" dirty="0"/>
        </a:p>
      </dsp:txBody>
      <dsp:txXfrm rot="-5400000">
        <a:off x="484307" y="1115999"/>
        <a:ext cx="8415672" cy="4058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2063-B5D5-45DE-A0F4-E43B22A5C5D1}">
      <dsp:nvSpPr>
        <dsp:cNvPr id="0" name=""/>
        <dsp:cNvSpPr/>
      </dsp:nvSpPr>
      <dsp:spPr>
        <a:xfrm>
          <a:off x="-778559" y="-134503"/>
          <a:ext cx="1019609" cy="1019609"/>
        </a:xfrm>
        <a:prstGeom prst="blockArc">
          <a:avLst>
            <a:gd name="adj1" fmla="val 18900000"/>
            <a:gd name="adj2" fmla="val 2700000"/>
            <a:gd name="adj3" fmla="val 21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176AA-C3D4-4581-BC50-A03B38915363}">
      <dsp:nvSpPr>
        <dsp:cNvPr id="0" name=""/>
        <dsp:cNvSpPr/>
      </dsp:nvSpPr>
      <dsp:spPr>
        <a:xfrm>
          <a:off x="232764" y="189089"/>
          <a:ext cx="8239089" cy="3724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a) Değişim Programları</a:t>
          </a:r>
          <a:endParaRPr lang="tr-TR" sz="1900" kern="1200" dirty="0"/>
        </a:p>
      </dsp:txBody>
      <dsp:txXfrm>
        <a:off x="232764" y="189089"/>
        <a:ext cx="8239089" cy="372423"/>
      </dsp:txXfrm>
    </dsp:sp>
    <dsp:sp modelId="{2807897B-ED2B-4770-8984-A2D3AEAEF49A}">
      <dsp:nvSpPr>
        <dsp:cNvPr id="0" name=""/>
        <dsp:cNvSpPr/>
      </dsp:nvSpPr>
      <dsp:spPr>
        <a:xfrm>
          <a:off x="0" y="142536"/>
          <a:ext cx="465529" cy="465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2063-B5D5-45DE-A0F4-E43B22A5C5D1}">
      <dsp:nvSpPr>
        <dsp:cNvPr id="0" name=""/>
        <dsp:cNvSpPr/>
      </dsp:nvSpPr>
      <dsp:spPr>
        <a:xfrm>
          <a:off x="-778561" y="-134503"/>
          <a:ext cx="1019609" cy="1019609"/>
        </a:xfrm>
        <a:prstGeom prst="blockArc">
          <a:avLst>
            <a:gd name="adj1" fmla="val 18900000"/>
            <a:gd name="adj2" fmla="val 2700000"/>
            <a:gd name="adj3" fmla="val 21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176AA-C3D4-4581-BC50-A03B38915363}">
      <dsp:nvSpPr>
        <dsp:cNvPr id="0" name=""/>
        <dsp:cNvSpPr/>
      </dsp:nvSpPr>
      <dsp:spPr>
        <a:xfrm>
          <a:off x="232762" y="189091"/>
          <a:ext cx="8227365" cy="372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b) Kredi Ve Yurtlar</a:t>
          </a:r>
          <a:endParaRPr lang="tr-TR" sz="1900" kern="1200" dirty="0"/>
        </a:p>
      </dsp:txBody>
      <dsp:txXfrm>
        <a:off x="232762" y="189091"/>
        <a:ext cx="8227365" cy="372419"/>
      </dsp:txXfrm>
    </dsp:sp>
    <dsp:sp modelId="{2807897B-ED2B-4770-8984-A2D3AEAEF49A}">
      <dsp:nvSpPr>
        <dsp:cNvPr id="0" name=""/>
        <dsp:cNvSpPr/>
      </dsp:nvSpPr>
      <dsp:spPr>
        <a:xfrm>
          <a:off x="0" y="142538"/>
          <a:ext cx="465524" cy="4655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5</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6</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Öğrenciler Danışma Ve Koordinasyon Birimi</a:t>
          </a:r>
          <a:endParaRPr lang="tr-TR" sz="26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7</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Komisyonu</a:t>
          </a:r>
          <a:endParaRPr lang="tr-TR" sz="2600" kern="1200" dirty="0"/>
        </a:p>
      </dsp:txBody>
      <dsp:txXfrm rot="-5400000">
        <a:off x="484307" y="1115999"/>
        <a:ext cx="8415672" cy="405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8</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Eğitim Öğretim Yılı Başı İş Akış Süreci</a:t>
          </a:r>
          <a:endParaRPr lang="tr-TR" sz="2600" kern="1200" dirty="0"/>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9</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Hizmetleri</a:t>
          </a:r>
          <a:endParaRPr lang="tr-TR" sz="26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10</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Değişim Programları Kredi Ve Yurtlar</a:t>
          </a:r>
          <a:endParaRPr lang="tr-TR" sz="2600" kern="1200" dirty="0"/>
        </a:p>
      </dsp:txBody>
      <dsp:txXfrm rot="-5400000">
        <a:off x="484307" y="1115999"/>
        <a:ext cx="8415672" cy="405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C394-FFEE-4280-A631-8ADD73DC7991}">
      <dsp:nvSpPr>
        <dsp:cNvPr id="0" name=""/>
        <dsp:cNvSpPr/>
      </dsp:nvSpPr>
      <dsp:spPr>
        <a:xfrm>
          <a:off x="700138" y="460"/>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Yapılan görüşmeler sonrasında Engelli Öğrenci Biriminde dosya açılmasını isteyen öğrenci </a:t>
          </a:r>
          <a:r>
            <a:rPr lang="tr-TR" sz="800" kern="1200" dirty="0" err="1"/>
            <a:t>tahhütname</a:t>
          </a:r>
          <a:r>
            <a:rPr lang="tr-TR" sz="800" kern="1200" dirty="0"/>
            <a:t> formunu onaylar. Engelli Öğrenci Birimi Kayıt sistemine ad-</a:t>
          </a:r>
          <a:r>
            <a:rPr lang="tr-TR" sz="800" kern="1200" dirty="0" err="1"/>
            <a:t>soyad</a:t>
          </a:r>
          <a:r>
            <a:rPr lang="tr-TR" sz="800" kern="1200" dirty="0"/>
            <a:t>, fakülte/bölüm, engel tipi ve iletişim bilgileri ile kayıt edilir. </a:t>
          </a:r>
        </a:p>
      </dsp:txBody>
      <dsp:txXfrm>
        <a:off x="1292765" y="460"/>
        <a:ext cx="1483765" cy="1185253"/>
      </dsp:txXfrm>
    </dsp:sp>
    <dsp:sp modelId="{34B6519A-744C-41F3-A992-9EB16300F5EE}">
      <dsp:nvSpPr>
        <dsp:cNvPr id="0" name=""/>
        <dsp:cNvSpPr/>
      </dsp:nvSpPr>
      <dsp:spPr>
        <a:xfrm>
          <a:off x="3131110" y="448025"/>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br>
            <a:rPr lang="tr-TR" sz="800" kern="1200"/>
          </a:br>
          <a:r>
            <a:rPr lang="tr-TR" sz="800" kern="1200"/>
            <a:t>Öğrenci</a:t>
          </a:r>
        </a:p>
      </dsp:txBody>
      <dsp:txXfrm>
        <a:off x="3276172" y="448025"/>
        <a:ext cx="512168" cy="290124"/>
      </dsp:txXfrm>
    </dsp:sp>
    <dsp:sp modelId="{E84889B8-E709-477E-A4CA-CD8CE1ACFBE7}">
      <dsp:nvSpPr>
        <dsp:cNvPr id="0" name=""/>
        <dsp:cNvSpPr/>
      </dsp:nvSpPr>
      <dsp:spPr>
        <a:xfrm>
          <a:off x="3720625" y="448025"/>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Öğrenci Dosyası+</a:t>
          </a:r>
          <a:br>
            <a:rPr lang="tr-TR" sz="800" kern="1200" dirty="0"/>
          </a:br>
          <a:r>
            <a:rPr lang="tr-TR" sz="800" kern="1200" dirty="0"/>
            <a:t>Taahhütname Formu</a:t>
          </a:r>
        </a:p>
      </dsp:txBody>
      <dsp:txXfrm>
        <a:off x="3865687" y="448025"/>
        <a:ext cx="512168" cy="290124"/>
      </dsp:txXfrm>
    </dsp:sp>
    <dsp:sp modelId="{7E403733-4EB2-4531-9A54-C0899D603093}">
      <dsp:nvSpPr>
        <dsp:cNvPr id="0" name=""/>
        <dsp:cNvSpPr/>
      </dsp:nvSpPr>
      <dsp:spPr>
        <a:xfrm>
          <a:off x="700138" y="1288258"/>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Öğrencimizden kayıt esnasında güncel ‘Engellilik Sağlık Kurulu raporu’ istenir. Raporun bir fotokopisi alınarak öğrencinin dosyasına eklenir.</a:t>
          </a:r>
        </a:p>
      </dsp:txBody>
      <dsp:txXfrm>
        <a:off x="1292765" y="1288258"/>
        <a:ext cx="1483765" cy="1185253"/>
      </dsp:txXfrm>
    </dsp:sp>
    <dsp:sp modelId="{5E22D04A-5E12-4090-8E81-89C79A420E16}">
      <dsp:nvSpPr>
        <dsp:cNvPr id="0" name=""/>
        <dsp:cNvSpPr/>
      </dsp:nvSpPr>
      <dsp:spPr>
        <a:xfrm>
          <a:off x="3131110" y="1735822"/>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p>
      </dsp:txBody>
      <dsp:txXfrm>
        <a:off x="3276172" y="1735822"/>
        <a:ext cx="512168" cy="290124"/>
      </dsp:txXfrm>
    </dsp:sp>
    <dsp:sp modelId="{A33EF2F6-87CF-4372-88A0-E615C3EC4D9F}">
      <dsp:nvSpPr>
        <dsp:cNvPr id="0" name=""/>
        <dsp:cNvSpPr/>
      </dsp:nvSpPr>
      <dsp:spPr>
        <a:xfrm>
          <a:off x="3720625" y="1735822"/>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Öğrenci Dosyası</a:t>
          </a:r>
        </a:p>
      </dsp:txBody>
      <dsp:txXfrm>
        <a:off x="3865687" y="1735822"/>
        <a:ext cx="512168" cy="290124"/>
      </dsp:txXfrm>
    </dsp:sp>
    <dsp:sp modelId="{20FE1C71-5965-4AFD-B403-3237FC31B9C8}">
      <dsp:nvSpPr>
        <dsp:cNvPr id="0" name=""/>
        <dsp:cNvSpPr/>
      </dsp:nvSpPr>
      <dsp:spPr>
        <a:xfrm>
          <a:off x="700138" y="2576055"/>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öğrencimizin telefon numarası EÖB kurumsal cep numarası  ile kurulan whatsapp grubuna eklenir. e-mail adresi de email grubuna eklenir.</a:t>
          </a:r>
        </a:p>
      </dsp:txBody>
      <dsp:txXfrm>
        <a:off x="1292765" y="2576055"/>
        <a:ext cx="1483765" cy="1185253"/>
      </dsp:txXfrm>
    </dsp:sp>
    <dsp:sp modelId="{C5333F89-F2F5-493F-B07B-2EACC97C72EF}">
      <dsp:nvSpPr>
        <dsp:cNvPr id="0" name=""/>
        <dsp:cNvSpPr/>
      </dsp:nvSpPr>
      <dsp:spPr>
        <a:xfrm>
          <a:off x="3131110" y="3023619"/>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br>
            <a:rPr lang="tr-TR" sz="800" kern="1200"/>
          </a:br>
          <a:r>
            <a:rPr lang="tr-TR" sz="800" kern="1200"/>
            <a:t>Öğrenci</a:t>
          </a:r>
        </a:p>
      </dsp:txBody>
      <dsp:txXfrm>
        <a:off x="3276172" y="3023619"/>
        <a:ext cx="512168" cy="290124"/>
      </dsp:txXfrm>
    </dsp:sp>
    <dsp:sp modelId="{08A066C1-5BA0-46C8-BAED-1A5E7E0936E3}">
      <dsp:nvSpPr>
        <dsp:cNvPr id="0" name=""/>
        <dsp:cNvSpPr/>
      </dsp:nvSpPr>
      <dsp:spPr>
        <a:xfrm>
          <a:off x="3720625" y="3023619"/>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İletişim Listesi</a:t>
          </a:r>
        </a:p>
      </dsp:txBody>
      <dsp:txXfrm>
        <a:off x="3865687" y="3023619"/>
        <a:ext cx="512168" cy="290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C394-FFEE-4280-A631-8ADD73DC7991}">
      <dsp:nvSpPr>
        <dsp:cNvPr id="0" name=""/>
        <dsp:cNvSpPr/>
      </dsp:nvSpPr>
      <dsp:spPr>
        <a:xfrm>
          <a:off x="181971" y="586"/>
          <a:ext cx="2605175" cy="11569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öğrencimize ders, sınav uyarlamaları, üniversite hizmetleri ile ilgili bilgi verilir. Bölüm Akademik danışmanı ve Bölümünde görev alan Engelli Öğrenci Akademik Birim Temsilcisine ilgili bilgi verilir ve öğrenci yönlendirilir.</a:t>
          </a:r>
        </a:p>
      </dsp:txBody>
      <dsp:txXfrm>
        <a:off x="760422" y="586"/>
        <a:ext cx="1448273" cy="1156902"/>
      </dsp:txXfrm>
    </dsp:sp>
    <dsp:sp modelId="{34B6519A-744C-41F3-A992-9EB16300F5EE}">
      <dsp:nvSpPr>
        <dsp:cNvPr id="0" name=""/>
        <dsp:cNvSpPr/>
      </dsp:nvSpPr>
      <dsp:spPr>
        <a:xfrm>
          <a:off x="2563586" y="437445"/>
          <a:ext cx="783101" cy="28318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 Birimi+ Öğrenci+</a:t>
          </a:r>
          <a:br>
            <a:rPr lang="tr-TR" sz="800" kern="1200" dirty="0"/>
          </a:br>
          <a:r>
            <a:rPr lang="tr-TR" sz="800" kern="1200" dirty="0"/>
            <a:t>Bölümü</a:t>
          </a:r>
        </a:p>
      </dsp:txBody>
      <dsp:txXfrm>
        <a:off x="2705179" y="437445"/>
        <a:ext cx="499916" cy="283185"/>
      </dsp:txXfrm>
    </dsp:sp>
    <dsp:sp modelId="{E84889B8-E709-477E-A4CA-CD8CE1ACFBE7}">
      <dsp:nvSpPr>
        <dsp:cNvPr id="0" name=""/>
        <dsp:cNvSpPr/>
      </dsp:nvSpPr>
      <dsp:spPr>
        <a:xfrm>
          <a:off x="3138999" y="437445"/>
          <a:ext cx="783101" cy="28318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Akademik Uyarlama Formları</a:t>
          </a:r>
        </a:p>
      </dsp:txBody>
      <dsp:txXfrm>
        <a:off x="3280592" y="437445"/>
        <a:ext cx="499916" cy="283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81697" y="-261609"/>
          <a:ext cx="2012811" cy="2012811"/>
        </a:xfrm>
        <a:prstGeom prst="blockArc">
          <a:avLst>
            <a:gd name="adj1" fmla="val 18900000"/>
            <a:gd name="adj2" fmla="val 2700000"/>
            <a:gd name="adj3" fmla="val 10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785" y="148959"/>
          <a:ext cx="8694617"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a) Talep Şikayet Öneri Bildirimi</a:t>
          </a:r>
          <a:endParaRPr lang="tr-TR" sz="1500" kern="1200" dirty="0"/>
        </a:p>
      </dsp:txBody>
      <dsp:txXfrm>
        <a:off x="212785" y="148959"/>
        <a:ext cx="8694617" cy="297918"/>
      </dsp:txXfrm>
    </dsp:sp>
    <dsp:sp modelId="{19C5767F-76BE-41B3-83F9-B9306A0C1DA8}">
      <dsp:nvSpPr>
        <dsp:cNvPr id="0" name=""/>
        <dsp:cNvSpPr/>
      </dsp:nvSpPr>
      <dsp:spPr>
        <a:xfrm>
          <a:off x="26586" y="111719"/>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1078" y="595836"/>
          <a:ext cx="8586323"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b) Akademik Uyarlama Hizmeti</a:t>
          </a:r>
          <a:endParaRPr lang="tr-TR" sz="1500" kern="1200" dirty="0"/>
        </a:p>
      </dsp:txBody>
      <dsp:txXfrm>
        <a:off x="321078" y="595836"/>
        <a:ext cx="8586323" cy="297918"/>
      </dsp:txXfrm>
    </dsp:sp>
    <dsp:sp modelId="{E3EE56E9-8D7F-4655-A506-76EBF794CE4D}">
      <dsp:nvSpPr>
        <dsp:cNvPr id="0" name=""/>
        <dsp:cNvSpPr/>
      </dsp:nvSpPr>
      <dsp:spPr>
        <a:xfrm>
          <a:off x="134879" y="558597"/>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785" y="1042714"/>
          <a:ext cx="8694617"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c) Seminer, Eğitimler</a:t>
          </a:r>
          <a:endParaRPr lang="tr-TR" sz="1500" kern="1200" dirty="0"/>
        </a:p>
      </dsp:txBody>
      <dsp:txXfrm>
        <a:off x="212785" y="1042714"/>
        <a:ext cx="8694617" cy="297918"/>
      </dsp:txXfrm>
    </dsp:sp>
    <dsp:sp modelId="{AEEF79B9-647F-4AC8-A89B-CBBCA69ECB89}">
      <dsp:nvSpPr>
        <dsp:cNvPr id="0" name=""/>
        <dsp:cNvSpPr/>
      </dsp:nvSpPr>
      <dsp:spPr>
        <a:xfrm>
          <a:off x="26586" y="1005474"/>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75908" y="-260729"/>
          <a:ext cx="2005934" cy="2005934"/>
        </a:xfrm>
        <a:prstGeom prst="blockArc">
          <a:avLst>
            <a:gd name="adj1" fmla="val 18900000"/>
            <a:gd name="adj2" fmla="val 2700000"/>
            <a:gd name="adj3" fmla="val 10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085" y="148447"/>
          <a:ext cx="8671323"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g) Danışmanlık Hizmeti</a:t>
          </a:r>
          <a:endParaRPr lang="tr-TR" sz="1500" kern="1200" dirty="0"/>
        </a:p>
      </dsp:txBody>
      <dsp:txXfrm>
        <a:off x="212085" y="148447"/>
        <a:ext cx="8671323" cy="296895"/>
      </dsp:txXfrm>
    </dsp:sp>
    <dsp:sp modelId="{19C5767F-76BE-41B3-83F9-B9306A0C1DA8}">
      <dsp:nvSpPr>
        <dsp:cNvPr id="0" name=""/>
        <dsp:cNvSpPr/>
      </dsp:nvSpPr>
      <dsp:spPr>
        <a:xfrm>
          <a:off x="26525" y="111335"/>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0006" y="593789"/>
          <a:ext cx="8563401"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h) Diyetisyen Desteği</a:t>
          </a:r>
          <a:endParaRPr lang="tr-TR" sz="1500" kern="1200" dirty="0"/>
        </a:p>
      </dsp:txBody>
      <dsp:txXfrm>
        <a:off x="320006" y="593789"/>
        <a:ext cx="8563401" cy="296895"/>
      </dsp:txXfrm>
    </dsp:sp>
    <dsp:sp modelId="{E3EE56E9-8D7F-4655-A506-76EBF794CE4D}">
      <dsp:nvSpPr>
        <dsp:cNvPr id="0" name=""/>
        <dsp:cNvSpPr/>
      </dsp:nvSpPr>
      <dsp:spPr>
        <a:xfrm>
          <a:off x="134447" y="556678"/>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085" y="1039132"/>
          <a:ext cx="8671323"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ı) Fizyoterapi Desteği</a:t>
          </a:r>
          <a:endParaRPr lang="tr-TR" sz="1500" kern="1200" dirty="0"/>
        </a:p>
      </dsp:txBody>
      <dsp:txXfrm>
        <a:off x="212085" y="1039132"/>
        <a:ext cx="8671323" cy="296895"/>
      </dsp:txXfrm>
    </dsp:sp>
    <dsp:sp modelId="{AEEF79B9-647F-4AC8-A89B-CBBCA69ECB89}">
      <dsp:nvSpPr>
        <dsp:cNvPr id="0" name=""/>
        <dsp:cNvSpPr/>
      </dsp:nvSpPr>
      <dsp:spPr>
        <a:xfrm>
          <a:off x="26525" y="1002020"/>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75908" y="-260729"/>
          <a:ext cx="2005934" cy="2005934"/>
        </a:xfrm>
        <a:prstGeom prst="blockArc">
          <a:avLst>
            <a:gd name="adj1" fmla="val 18900000"/>
            <a:gd name="adj2" fmla="val 2700000"/>
            <a:gd name="adj3" fmla="val 10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085" y="148447"/>
          <a:ext cx="8140166"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d) Engelsiz Çalışma Salonu</a:t>
          </a:r>
          <a:endParaRPr lang="tr-TR" sz="1500" kern="1200" dirty="0"/>
        </a:p>
      </dsp:txBody>
      <dsp:txXfrm>
        <a:off x="212085" y="148447"/>
        <a:ext cx="8140166" cy="296895"/>
      </dsp:txXfrm>
    </dsp:sp>
    <dsp:sp modelId="{19C5767F-76BE-41B3-83F9-B9306A0C1DA8}">
      <dsp:nvSpPr>
        <dsp:cNvPr id="0" name=""/>
        <dsp:cNvSpPr/>
      </dsp:nvSpPr>
      <dsp:spPr>
        <a:xfrm>
          <a:off x="26525" y="111335"/>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0006" y="593789"/>
          <a:ext cx="8032244"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e) Kısmi Zamanlı Öğrenci Desteği</a:t>
          </a:r>
          <a:endParaRPr lang="tr-TR" sz="1500" kern="1200" dirty="0"/>
        </a:p>
      </dsp:txBody>
      <dsp:txXfrm>
        <a:off x="320006" y="593789"/>
        <a:ext cx="8032244" cy="296895"/>
      </dsp:txXfrm>
    </dsp:sp>
    <dsp:sp modelId="{E3EE56E9-8D7F-4655-A506-76EBF794CE4D}">
      <dsp:nvSpPr>
        <dsp:cNvPr id="0" name=""/>
        <dsp:cNvSpPr/>
      </dsp:nvSpPr>
      <dsp:spPr>
        <a:xfrm>
          <a:off x="134447" y="556678"/>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085" y="1039132"/>
          <a:ext cx="8140166"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f) Glütensiz Yemek Hizmeti</a:t>
          </a:r>
          <a:endParaRPr lang="tr-TR" sz="1500" kern="1200" dirty="0"/>
        </a:p>
      </dsp:txBody>
      <dsp:txXfrm>
        <a:off x="212085" y="1039132"/>
        <a:ext cx="8140166" cy="296895"/>
      </dsp:txXfrm>
    </dsp:sp>
    <dsp:sp modelId="{AEEF79B9-647F-4AC8-A89B-CBBCA69ECB89}">
      <dsp:nvSpPr>
        <dsp:cNvPr id="0" name=""/>
        <dsp:cNvSpPr/>
      </dsp:nvSpPr>
      <dsp:spPr>
        <a:xfrm>
          <a:off x="26525" y="1002020"/>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4C9CE36-B464-441C-81D0-F741FA847053}" type="datetimeFigureOut">
              <a:rPr lang="tr-TR" smtClean="0"/>
              <a:t>25.09.2025</a:t>
            </a:fld>
            <a:endParaRPr lang="tr-TR"/>
          </a:p>
        </p:txBody>
      </p:sp>
      <p:sp>
        <p:nvSpPr>
          <p:cNvPr id="4" name="Slayt Görüntüsü Yer Tutucusu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566A69F-CEC8-449C-88D2-9ED7B971D943}" type="slidenum">
              <a:rPr lang="tr-TR" smtClean="0"/>
              <a:t>‹#›</a:t>
            </a:fld>
            <a:endParaRPr lang="tr-TR"/>
          </a:p>
        </p:txBody>
      </p:sp>
    </p:spTree>
    <p:extLst>
      <p:ext uri="{BB962C8B-B14F-4D97-AF65-F5344CB8AC3E}">
        <p14:creationId xmlns:p14="http://schemas.microsoft.com/office/powerpoint/2010/main" val="404808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3</a:t>
            </a:fld>
            <a:endParaRPr lang="tr-TR"/>
          </a:p>
        </p:txBody>
      </p:sp>
    </p:spTree>
    <p:extLst>
      <p:ext uri="{BB962C8B-B14F-4D97-AF65-F5344CB8AC3E}">
        <p14:creationId xmlns:p14="http://schemas.microsoft.com/office/powerpoint/2010/main" val="25454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25.09.2025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25.09.2025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25.09.2025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25.09.2025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25.09.2025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25.09.2025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esma.kirac@asbu.edu.tr" TargetMode="External"/><Relationship Id="rId13" Type="http://schemas.openxmlformats.org/officeDocument/2006/relationships/hyperlink" Target="mailto:mustafa.okay@asbu.edu.tr" TargetMode="External"/><Relationship Id="rId3" Type="http://schemas.openxmlformats.org/officeDocument/2006/relationships/hyperlink" Target="mailto:nuriye.in@asbu.edu.tr" TargetMode="External"/><Relationship Id="rId7" Type="http://schemas.openxmlformats.org/officeDocument/2006/relationships/hyperlink" Target="mailto:sevcan.ozturk@asbu.edu.tr" TargetMode="External"/><Relationship Id="rId12" Type="http://schemas.openxmlformats.org/officeDocument/2006/relationships/hyperlink" Target="mailto:yusuf.avci@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emin.toksoz@asbu.edu.tr" TargetMode="External"/><Relationship Id="rId11" Type="http://schemas.openxmlformats.org/officeDocument/2006/relationships/hyperlink" Target="mailto:burak.cikiryel@asbu.edu.tr" TargetMode="External"/><Relationship Id="rId5" Type="http://schemas.openxmlformats.org/officeDocument/2006/relationships/hyperlink" Target="mailto:meliszeynep.unur@asbu.edu.tr" TargetMode="External"/><Relationship Id="rId10" Type="http://schemas.openxmlformats.org/officeDocument/2006/relationships/hyperlink" Target="mailto:hakan.karabacak@asbu.edu.tr" TargetMode="External"/><Relationship Id="rId4" Type="http://schemas.openxmlformats.org/officeDocument/2006/relationships/hyperlink" Target="mailto:saliha.arabaci@asbu.edu.tr" TargetMode="External"/><Relationship Id="rId9" Type="http://schemas.openxmlformats.org/officeDocument/2006/relationships/hyperlink" Target="mailto:huseyin.alhas@asbu.edu.tr" TargetMode="External"/><Relationship Id="rId14" Type="http://schemas.openxmlformats.org/officeDocument/2006/relationships/hyperlink" Target="mailto:melike.bal@student.asbu.edu.tr" TargetMode="Externa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12.emf"/><Relationship Id="rId15" Type="http://schemas.microsoft.com/office/2007/relationships/diagramDrawing" Target="../diagrams/drawing5.xml"/><Relationship Id="rId10" Type="http://schemas.microsoft.com/office/2007/relationships/diagramDrawing" Target="../diagrams/drawing4.xml"/><Relationship Id="rId4" Type="http://schemas.openxmlformats.org/officeDocument/2006/relationships/oleObject" Target="../embeddings/oleObject4.bin"/><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3.jpeg"/><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engelsiz@asbu.edu.t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elsizkutuphane.com/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konusankitaplik.mkutup.gov.tr/" TargetMode="External"/><Relationship Id="rId4" Type="http://schemas.openxmlformats.org/officeDocument/2006/relationships/hyperlink" Target="https://seslikutuphane.kadikoy.bel.t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sksdb.asbu.edu.tr/sites/idari_birimler/sksdb.asbu.edu.tr/files/inline-files/ASB%C3%9C%20K%C4%B1smi%20Zamanl%C4%B1%20%C3%96%C4%9Frenci%20%28KZ%C3%96%29%20%C3%87al%C4%B1%C5%9Fma%20Y%C3%B6nergesi.pdf" TargetMode="External"/><Relationship Id="rId5" Type="http://schemas.openxmlformats.org/officeDocument/2006/relationships/hyperlink" Target="https://engelsiz.asbu.edu.tr/sites/koordinatorlukler/eob.asbu.edu.tr/files/inline-files/y%C3%B6k%20Engelli%20Bireylere%20Y%C3%B6nelik%20S%C4%B1nav%20Uygulamalar%C4%B1nda%20ve%20Engelli%20Kontenjan%C4%B1nda%20Aranacak%20Sa%C4%9Fl%C4%B1k%20%C5%9Eartlar%C4%B1na%20Dair%20Y%C3%B6netmelik_0.doc" TargetMode="External"/><Relationship Id="rId4" Type="http://schemas.openxmlformats.org/officeDocument/2006/relationships/hyperlink" Target="https://www.resmigazete.gov.tr/eskiler/2022/03/20220308-13.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ngelsiz@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engelsiz@asbu.edu.tr" TargetMode="External"/><Relationship Id="rId4" Type="http://schemas.openxmlformats.org/officeDocument/2006/relationships/hyperlink" Target="https://engelsiz.asbu.edu.tr/sites/koordinatorlukler/eob.asbu.edu.tr/files/inline-files/%C3%96%C4%9Frenci%20Talep%2C%20%C5%9Eikayet%2C%20%C3%96neri%20Formu_0.doc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nkara.bel.tr/sosyal-hizmetler/engelli-hizmetleri/engelliler-hizmet-ve-rehabilitasyon-merkezi"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hyperlink" Target="https://www.ab.gov.tr/erasmus-programi_53081.html" TargetMode="External"/><Relationship Id="rId3" Type="http://schemas.openxmlformats.org/officeDocument/2006/relationships/diagramData" Target="../diagrams/data9.xml"/><Relationship Id="rId21" Type="http://schemas.openxmlformats.org/officeDocument/2006/relationships/image" Target="../media/image25.jpeg"/><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3.jpeg"/><Relationship Id="rId16" Type="http://schemas.openxmlformats.org/officeDocument/2006/relationships/diagramColors" Target="../diagrams/colors11.xml"/><Relationship Id="rId20" Type="http://schemas.openxmlformats.org/officeDocument/2006/relationships/hyperlink" Target="https://mevlana.yok.gov.tr/" TargetMode="Externa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hyperlink" Target="https://farabi.yok.gov.tr/" TargetMode="Externa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engelsiz@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asbu.edu.tr/index.php/tr/iletisim-1"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asbu.edu.tr/index.php/tr/ogrenci" TargetMode="External"/><Relationship Id="rId5" Type="http://schemas.openxmlformats.org/officeDocument/2006/relationships/hyperlink" Target="https://kutuphane.asbu.edu.tr/tr" TargetMode="External"/><Relationship Id="rId4" Type="http://schemas.openxmlformats.org/officeDocument/2006/relationships/hyperlink" Target="http://www.asbu.edu.t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be.asbu.edu.tr/tr" TargetMode="External"/><Relationship Id="rId13" Type="http://schemas.openxmlformats.org/officeDocument/2006/relationships/hyperlink" Target="https://stf.asbu.edu.tr/" TargetMode="External"/><Relationship Id="rId3" Type="http://schemas.openxmlformats.org/officeDocument/2006/relationships/hyperlink" Target="https://ydyo.asbu.edu.tr/" TargetMode="External"/><Relationship Id="rId7" Type="http://schemas.openxmlformats.org/officeDocument/2006/relationships/hyperlink" Target="https://hbae.asbu.edu.tr/tr" TargetMode="External"/><Relationship Id="rId12" Type="http://schemas.openxmlformats.org/officeDocument/2006/relationships/hyperlink" Target="https://sbb.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bce.asbu.edu.tr/" TargetMode="External"/><Relationship Id="rId11" Type="http://schemas.openxmlformats.org/officeDocument/2006/relationships/hyperlink" Target="https://sbf.asbu.edu.tr/" TargetMode="External"/><Relationship Id="rId5" Type="http://schemas.openxmlformats.org/officeDocument/2006/relationships/hyperlink" Target="http://www.asbu.edu.tr/tr/fakulte-tanitim-kataloglari" TargetMode="External"/><Relationship Id="rId15" Type="http://schemas.openxmlformats.org/officeDocument/2006/relationships/hyperlink" Target="https://ilef.asbu.edu.tr/" TargetMode="External"/><Relationship Id="rId10" Type="http://schemas.openxmlformats.org/officeDocument/2006/relationships/hyperlink" Target="https://hf.asbu.edu.tr/" TargetMode="External"/><Relationship Id="rId4" Type="http://schemas.openxmlformats.org/officeDocument/2006/relationships/image" Target="../media/image5.jpg"/><Relationship Id="rId9" Type="http://schemas.openxmlformats.org/officeDocument/2006/relationships/hyperlink" Target="https://if.asbu.edu.tr/" TargetMode="External"/><Relationship Id="rId14" Type="http://schemas.openxmlformats.org/officeDocument/2006/relationships/hyperlink" Target="https://ydf.asbu.edu.t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10" Type="http://schemas.openxmlformats.org/officeDocument/2006/relationships/image" Target="../media/image8.emf"/><Relationship Id="rId4" Type="http://schemas.openxmlformats.org/officeDocument/2006/relationships/hyperlink" Target="https://oidb.asbu.edu.tr/tr/akademik-takvim" TargetMode="External"/><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hyperlink" Target="https://www.asbu.edu.tr/index.php/tr/tarihi-binalarimiz"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ngelsiz.asbu.edu.tr/sites/koordinatorlukler/eob.asbu.edu.tr/files/inline-files/Ek-4%20Usul%20Ve%20Esaslar_0.docx"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gelsiz.asbu.edu.tr/sites/koordinatorlukler/eob.asbu.edu.tr/files/inline-files/ANKARA%20SOSYAL%20B%C4%B0L%C4%B0MLER%20%C3%9CN%C4%B0VERS%C4%B0TES%C4%B0%20ENGELL%C4%B0%20%C3%96%C4%9ERENC%C4%B0%20B%C4%B0R%C4%B0M%C4%B0%20Y%C3%96NERGES%C4%B0_1.docx" TargetMode="External"/><Relationship Id="rId5" Type="http://schemas.openxmlformats.org/officeDocument/2006/relationships/hyperlink" Target="https://www.mevzuat.gov.tr/mevzuat?MevzuatNo=14214&amp;MevzuatTur=7&amp;MevzuatTertip=5" TargetMode="External"/><Relationship Id="rId4" Type="http://schemas.openxmlformats.org/officeDocument/2006/relationships/hyperlink" Target="https://engelsiz.asbu.edu.tr/sites/koordinatorlukler/eob.asbu.edu.tr/files/inline-files/y%C3%B6k%20Engelli%20Bireylere%20Y%C3%B6nelik%20S%C4%B1nav%20Uygulamalar%C4%B1nda%20ve%20Engelli%20Kontenjan%C4%B1nda%20Aranacak%20Sa%C4%9Fl%C4%B1k%20%C5%9Eartlar%C4%B1na%20Dair%20Y%C3%B6netmelik_0.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1495"/>
          </a:xfrm>
          <a:prstGeom prst="rect">
            <a:avLst/>
          </a:prstGeom>
        </p:spPr>
      </p:pic>
    </p:spTree>
    <p:extLst>
      <p:ext uri="{BB962C8B-B14F-4D97-AF65-F5344CB8AC3E}">
        <p14:creationId xmlns:p14="http://schemas.microsoft.com/office/powerpoint/2010/main" val="362983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4">
        <p15:prstTrans prst="pageCurlDouble"/>
      </p:transition>
    </mc:Choice>
    <mc:Fallback xmlns="">
      <p:transition spd="slow" advTm="37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6" y="1028874"/>
            <a:ext cx="8921930" cy="5078313"/>
          </a:xfrm>
          <a:prstGeom prst="rect">
            <a:avLst/>
          </a:prstGeom>
          <a:noFill/>
        </p:spPr>
        <p:txBody>
          <a:bodyPr wrap="square" rtlCol="0">
            <a:spAutoFit/>
          </a:bodyPr>
          <a:lstStyle/>
          <a:p>
            <a:pPr algn="ctr"/>
            <a:r>
              <a:rPr lang="tr-TR" sz="1200" b="1" dirty="0" smtClean="0"/>
              <a:t>Koordinatör</a:t>
            </a:r>
            <a:endParaRPr lang="tr-TR" sz="1200" dirty="0" smtClean="0"/>
          </a:p>
          <a:p>
            <a:pPr algn="ctr"/>
            <a:r>
              <a:rPr lang="tr-TR" sz="1200" dirty="0" smtClean="0"/>
              <a:t>Prof</a:t>
            </a:r>
            <a:r>
              <a:rPr lang="tr-TR" sz="1200" dirty="0"/>
              <a:t>. Dr. Mehmet Hakan TÜRKÇAPAR</a:t>
            </a:r>
          </a:p>
          <a:p>
            <a:pPr algn="ctr"/>
            <a:endParaRPr lang="tr-TR" sz="1200" b="1" dirty="0" smtClean="0"/>
          </a:p>
          <a:p>
            <a:pPr algn="ctr"/>
            <a:r>
              <a:rPr lang="tr-TR" sz="1200" b="1" dirty="0" smtClean="0"/>
              <a:t>Koordinatör Yardımcısı</a:t>
            </a:r>
            <a:endParaRPr lang="tr-TR" sz="1200" dirty="0"/>
          </a:p>
          <a:p>
            <a:pPr algn="ctr"/>
            <a:r>
              <a:rPr lang="tr-TR" sz="1200" dirty="0"/>
              <a:t>Dr. </a:t>
            </a:r>
            <a:r>
              <a:rPr lang="tr-TR" sz="1200" dirty="0" err="1"/>
              <a:t>Öğr</a:t>
            </a:r>
            <a:r>
              <a:rPr lang="tr-TR" sz="1200" dirty="0"/>
              <a:t>. Üyesi F. Zehra ALLAHVERDİ</a:t>
            </a:r>
          </a:p>
          <a:p>
            <a:pPr algn="ctr"/>
            <a:endParaRPr lang="tr-TR" sz="1200" b="1" dirty="0" smtClean="0"/>
          </a:p>
          <a:p>
            <a:pPr algn="ctr"/>
            <a:r>
              <a:rPr lang="tr-TR" sz="1200" b="1" dirty="0" smtClean="0"/>
              <a:t>Memur</a:t>
            </a:r>
            <a:endParaRPr lang="tr-TR" sz="1200" dirty="0"/>
          </a:p>
          <a:p>
            <a:pPr algn="ctr"/>
            <a:r>
              <a:rPr lang="tr-TR" sz="1200" dirty="0"/>
              <a:t>Melahat JAFARNEZHAD</a:t>
            </a:r>
          </a:p>
          <a:p>
            <a:pPr algn="ctr"/>
            <a:endParaRPr lang="tr-TR" sz="1200" dirty="0" smtClean="0"/>
          </a:p>
          <a:p>
            <a:pPr algn="ctr"/>
            <a:r>
              <a:rPr lang="tr-TR" sz="1200" b="1" dirty="0" smtClean="0"/>
              <a:t>Engelli Öğrenci Birimi Öğrenci Temsilcileri</a:t>
            </a:r>
          </a:p>
          <a:p>
            <a:pPr algn="ctr"/>
            <a:r>
              <a:rPr lang="tr-TR" sz="1200" dirty="0" smtClean="0"/>
              <a:t>Üniversitedeki </a:t>
            </a:r>
            <a:r>
              <a:rPr lang="tr-TR" sz="1200" dirty="0"/>
              <a:t>engelli öğrenciler tarafından, kendi aralarından iki yıl süre ile seçilen engelli öğrencidir</a:t>
            </a:r>
            <a:r>
              <a:rPr lang="tr-TR" sz="1200" dirty="0" smtClean="0"/>
              <a:t>.</a:t>
            </a:r>
          </a:p>
          <a:p>
            <a:pPr algn="ctr"/>
            <a:endParaRPr lang="tr-TR" sz="1200" dirty="0"/>
          </a:p>
          <a:p>
            <a:pPr algn="ctr"/>
            <a:r>
              <a:rPr lang="tr-TR" sz="1200" b="1" dirty="0"/>
              <a:t>Engelli Öğrenci </a:t>
            </a:r>
            <a:r>
              <a:rPr lang="tr-TR" sz="1200" b="1" dirty="0" smtClean="0"/>
              <a:t>Birimi Akademik </a:t>
            </a:r>
            <a:r>
              <a:rPr lang="tr-TR" sz="1200" b="1" dirty="0"/>
              <a:t>Birim Temsilcileri</a:t>
            </a:r>
          </a:p>
          <a:p>
            <a:pPr algn="ctr"/>
            <a:r>
              <a:rPr lang="tr-TR" sz="1200" dirty="0"/>
              <a:t>F</a:t>
            </a:r>
            <a:r>
              <a:rPr lang="tr-TR" sz="1200" dirty="0" smtClean="0"/>
              <a:t>akültelerde </a:t>
            </a:r>
            <a:r>
              <a:rPr lang="tr-TR" sz="1200" dirty="0"/>
              <a:t>dekanın, enstitülerde enstitü müdürlerinin, yüksekokul ve meslek yüksekokullarda müdürlerin önerisi üzerine rektör tarafından üç yıllığına görevlendirilir.</a:t>
            </a:r>
          </a:p>
          <a:p>
            <a:pPr algn="ctr"/>
            <a:endParaRPr lang="tr-TR" sz="1200" dirty="0"/>
          </a:p>
          <a:p>
            <a:pPr algn="ctr"/>
            <a:r>
              <a:rPr lang="tr-TR" sz="1200" dirty="0"/>
              <a:t>Ankara Sosyal Bilimler Üniversitesinde öğrenim gören engelli öğrencilerle, engelli öğrenci birimi arasında koordinasyonu sağlamakla görevli olan akademik personeldir. </a:t>
            </a:r>
          </a:p>
          <a:p>
            <a:pPr algn="ctr"/>
            <a:endParaRPr lang="tr-TR" sz="1200" dirty="0"/>
          </a:p>
          <a:p>
            <a:pPr algn="ctr"/>
            <a:r>
              <a:rPr lang="tr-TR" sz="1200" dirty="0"/>
              <a:t>Görevli bulunduğu görevli bulundukları fakültelerde öğrenim gören engelli öğrenciler, öğretim üyeleri ve üniversite idaresi arasında koordinasyonu sağlamakla görevlidir. </a:t>
            </a:r>
            <a:endParaRPr lang="tr-TR" sz="1200" dirty="0" smtClean="0"/>
          </a:p>
          <a:p>
            <a:pPr algn="ctr"/>
            <a:endParaRPr lang="tr-TR" sz="1200" dirty="0" smtClean="0"/>
          </a:p>
          <a:p>
            <a:pPr algn="ctr"/>
            <a:endParaRPr lang="tr-TR" sz="1200" b="1" dirty="0"/>
          </a:p>
          <a:p>
            <a:pPr algn="ctr"/>
            <a:endParaRPr lang="tr-TR" sz="1200" dirty="0"/>
          </a:p>
          <a:p>
            <a:pPr algn="ctr"/>
            <a:endParaRPr lang="tr-TR" sz="1200" dirty="0"/>
          </a:p>
          <a:p>
            <a:pPr algn="ctr"/>
            <a:endParaRPr lang="tr-TR" sz="1200" b="1" dirty="0"/>
          </a:p>
        </p:txBody>
      </p:sp>
      <p:grpSp>
        <p:nvGrpSpPr>
          <p:cNvPr id="12" name="Grup 11"/>
          <p:cNvGrpSpPr/>
          <p:nvPr/>
        </p:nvGrpSpPr>
        <p:grpSpPr>
          <a:xfrm>
            <a:off x="492035" y="324486"/>
            <a:ext cx="531158" cy="758798"/>
            <a:chOff x="1" y="1200872"/>
            <a:chExt cx="531158" cy="758798"/>
          </a:xfrm>
        </p:grpSpPr>
        <p:sp>
          <p:nvSpPr>
            <p:cNvPr id="13" name="Köşeli Çift Ayraç 12"/>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7</a:t>
              </a:r>
              <a:endParaRPr lang="tr-TR" sz="1400" kern="1200" dirty="0"/>
            </a:p>
          </p:txBody>
        </p:sp>
      </p:grpSp>
      <p:grpSp>
        <p:nvGrpSpPr>
          <p:cNvPr id="16" name="Grup 15"/>
          <p:cNvGrpSpPr/>
          <p:nvPr/>
        </p:nvGrpSpPr>
        <p:grpSpPr>
          <a:xfrm>
            <a:off x="1023191" y="323502"/>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 Birimi </a:t>
              </a:r>
              <a:r>
                <a:rPr lang="tr-TR" sz="2900" dirty="0" smtClean="0"/>
                <a:t>Komisyonu</a:t>
              </a:r>
              <a:endParaRPr lang="tr-TR" sz="2900" kern="1200" dirty="0"/>
            </a:p>
          </p:txBody>
        </p:sp>
      </p:grpSp>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172" y="5310555"/>
            <a:ext cx="5476817" cy="869908"/>
          </a:xfrm>
          <a:prstGeom prst="rect">
            <a:avLst/>
          </a:prstGeom>
        </p:spPr>
      </p:pic>
    </p:spTree>
    <p:extLst>
      <p:ext uri="{BB962C8B-B14F-4D97-AF65-F5344CB8AC3E}">
        <p14:creationId xmlns:p14="http://schemas.microsoft.com/office/powerpoint/2010/main" val="347143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4486"/>
            <a:ext cx="531158" cy="758798"/>
            <a:chOff x="1" y="1200872"/>
            <a:chExt cx="531158" cy="758798"/>
          </a:xfrm>
        </p:grpSpPr>
        <p:sp>
          <p:nvSpPr>
            <p:cNvPr id="10" name="Köşeli Çift Ayraç 9"/>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7</a:t>
              </a:r>
              <a:endParaRPr lang="tr-TR" sz="1400" kern="1200" dirty="0"/>
            </a:p>
          </p:txBody>
        </p:sp>
      </p:grpSp>
      <p:grpSp>
        <p:nvGrpSpPr>
          <p:cNvPr id="7" name="Grup 6"/>
          <p:cNvGrpSpPr/>
          <p:nvPr/>
        </p:nvGrpSpPr>
        <p:grpSpPr>
          <a:xfrm>
            <a:off x="1023191" y="323502"/>
            <a:ext cx="8390773" cy="493218"/>
            <a:chOff x="531157" y="1199888"/>
            <a:chExt cx="8390773" cy="493218"/>
          </a:xfrm>
        </p:grpSpPr>
        <p:sp>
          <p:nvSpPr>
            <p:cNvPr id="8" name="Aynı Yanın Köşesi Yuvarlatılmış Dikdörtgen 7"/>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 Birimi </a:t>
              </a:r>
              <a:r>
                <a:rPr lang="tr-TR" sz="2900" dirty="0" smtClean="0"/>
                <a:t>Komisyonu</a:t>
              </a:r>
              <a:endParaRPr lang="tr-TR" sz="2900" kern="1200" dirty="0"/>
            </a:p>
          </p:txBody>
        </p:sp>
      </p:grpSp>
      <p:graphicFrame>
        <p:nvGraphicFramePr>
          <p:cNvPr id="14" name="Tablo 13"/>
          <p:cNvGraphicFramePr>
            <a:graphicFrameLocks noGrp="1"/>
          </p:cNvGraphicFramePr>
          <p:nvPr>
            <p:extLst>
              <p:ext uri="{D42A27DB-BD31-4B8C-83A1-F6EECF244321}">
                <p14:modId xmlns:p14="http://schemas.microsoft.com/office/powerpoint/2010/main" val="2674931512"/>
              </p:ext>
            </p:extLst>
          </p:nvPr>
        </p:nvGraphicFramePr>
        <p:xfrm>
          <a:off x="492032" y="1959210"/>
          <a:ext cx="8921932" cy="4177821"/>
        </p:xfrm>
        <a:graphic>
          <a:graphicData uri="http://schemas.openxmlformats.org/drawingml/2006/table">
            <a:tbl>
              <a:tblPr/>
              <a:tblGrid>
                <a:gridCol w="2139274">
                  <a:extLst>
                    <a:ext uri="{9D8B030D-6E8A-4147-A177-3AD203B41FA5}">
                      <a16:colId xmlns:a16="http://schemas.microsoft.com/office/drawing/2014/main" val="2872876754"/>
                    </a:ext>
                  </a:extLst>
                </a:gridCol>
                <a:gridCol w="2504110">
                  <a:extLst>
                    <a:ext uri="{9D8B030D-6E8A-4147-A177-3AD203B41FA5}">
                      <a16:colId xmlns:a16="http://schemas.microsoft.com/office/drawing/2014/main" val="3905475620"/>
                    </a:ext>
                  </a:extLst>
                </a:gridCol>
                <a:gridCol w="2139274">
                  <a:extLst>
                    <a:ext uri="{9D8B030D-6E8A-4147-A177-3AD203B41FA5}">
                      <a16:colId xmlns:a16="http://schemas.microsoft.com/office/drawing/2014/main" val="1615471929"/>
                    </a:ext>
                  </a:extLst>
                </a:gridCol>
                <a:gridCol w="2139274">
                  <a:extLst>
                    <a:ext uri="{9D8B030D-6E8A-4147-A177-3AD203B41FA5}">
                      <a16:colId xmlns:a16="http://schemas.microsoft.com/office/drawing/2014/main" val="3757555583"/>
                    </a:ext>
                  </a:extLst>
                </a:gridCol>
              </a:tblGrid>
              <a:tr h="301693">
                <a:tc gridSpan="4">
                  <a:txBody>
                    <a:bodyPr/>
                    <a:lstStyle/>
                    <a:p>
                      <a:pPr algn="ctr" fontAlgn="ctr"/>
                      <a:r>
                        <a:rPr lang="pt-BR" sz="1100" b="1" i="0" u="none" strike="noStrike" dirty="0">
                          <a:solidFill>
                            <a:srgbClr val="C00000"/>
                          </a:solidFill>
                          <a:effectLst/>
                          <a:latin typeface="Calibri" panose="020F0502020204030204" pitchFamily="34" charset="0"/>
                        </a:rPr>
                        <a:t>A K A D E M İ K     B İ R İ M    T E M S İ L C İ L E R İ</a:t>
                      </a:r>
                      <a:endParaRPr lang="pt-B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6690662"/>
                  </a:ext>
                </a:extLst>
              </a:tr>
              <a:tr h="301693">
                <a:tc>
                  <a:txBody>
                    <a:bodyPr/>
                    <a:lstStyle/>
                    <a:p>
                      <a:pPr algn="ctr" fontAlgn="ctr"/>
                      <a:r>
                        <a:rPr lang="sv-SE" sz="1100" b="1" i="0" u="none" strike="noStrike" dirty="0">
                          <a:solidFill>
                            <a:srgbClr val="000000"/>
                          </a:solidFill>
                          <a:effectLst/>
                          <a:latin typeface="Calibri" panose="020F0502020204030204" pitchFamily="34" charset="0"/>
                        </a:rPr>
                        <a:t>Öğr. Gör. Nuriye İN POLAT</a:t>
                      </a:r>
                      <a:endParaRPr lang="sv-SE"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Yabancı Diller Yüksekokulu</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3"/>
                        </a:rPr>
                        <a:t>nuriye.in@asbu.edu.tr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0312 596 47 53</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227131"/>
                  </a:ext>
                </a:extLst>
              </a:tr>
              <a:tr h="363638">
                <a:tc>
                  <a:txBody>
                    <a:bodyPr/>
                    <a:lstStyle/>
                    <a:p>
                      <a:pPr algn="ctr" fontAlgn="ctr"/>
                      <a:r>
                        <a:rPr lang="tr-TR" sz="1100" b="1" i="0" u="none" strike="noStrike">
                          <a:solidFill>
                            <a:srgbClr val="000000"/>
                          </a:solidFill>
                          <a:effectLst/>
                          <a:latin typeface="Calibri" panose="020F0502020204030204" pitchFamily="34" charset="0"/>
                        </a:rPr>
                        <a:t>Araş. Gör. Saliha ARABACI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Sosyal ve Beşeri Bilimler Fakültesi</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hlinkClick r:id="rId4"/>
                        </a:rPr>
                        <a:t>saliha.arabaci@asbu.edu.tr</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0312 596 54 13</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6074881"/>
                  </a:ext>
                </a:extLst>
              </a:tr>
              <a:tr h="363638">
                <a:tc>
                  <a:txBody>
                    <a:bodyPr/>
                    <a:lstStyle/>
                    <a:p>
                      <a:pPr algn="ctr" fontAlgn="ctr"/>
                      <a:r>
                        <a:rPr lang="sv-SE" sz="1100" b="1" i="0" u="none" strike="noStrike">
                          <a:solidFill>
                            <a:srgbClr val="000000"/>
                          </a:solidFill>
                          <a:effectLst/>
                          <a:latin typeface="Calibri" panose="020F0502020204030204" pitchFamily="34" charset="0"/>
                        </a:rPr>
                        <a:t>Öğr. Gör. Melis Zeynep Ünür</a:t>
                      </a:r>
                      <a:endParaRPr lang="sv-SE"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Siyasal Bilgiler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5"/>
                        </a:rPr>
                        <a:t>meliszeynep.unur@asbu.edu.tr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0312 596 46 51</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133054"/>
                  </a:ext>
                </a:extLst>
              </a:tr>
              <a:tr h="363638">
                <a:tc>
                  <a:txBody>
                    <a:bodyPr/>
                    <a:lstStyle/>
                    <a:p>
                      <a:pPr algn="ctr" fontAlgn="ctr"/>
                      <a:r>
                        <a:rPr lang="tr-TR" sz="1100" b="1" i="0" u="none" strike="noStrike" dirty="0">
                          <a:solidFill>
                            <a:srgbClr val="000000"/>
                          </a:solidFill>
                          <a:effectLst/>
                          <a:latin typeface="Calibri" panose="020F0502020204030204" pitchFamily="34" charset="0"/>
                        </a:rPr>
                        <a:t>Dr. Öğretim Üyesi Emin TOKSÖZ </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Sanat Ve Tasarım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6"/>
                        </a:rPr>
                        <a:t>emin.toksoz@asbu.edu.tr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0312 596 57 05</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007917"/>
                  </a:ext>
                </a:extLst>
              </a:tr>
              <a:tr h="363638">
                <a:tc>
                  <a:txBody>
                    <a:bodyPr/>
                    <a:lstStyle/>
                    <a:p>
                      <a:pPr algn="ctr" fontAlgn="ctr"/>
                      <a:r>
                        <a:rPr lang="tr-TR" sz="1100" b="1" i="0" u="none" strike="noStrike">
                          <a:solidFill>
                            <a:srgbClr val="000000"/>
                          </a:solidFill>
                          <a:effectLst/>
                          <a:latin typeface="Calibri" panose="020F0502020204030204" pitchFamily="34" charset="0"/>
                        </a:rPr>
                        <a:t>Doç. Dr. Sevcan ÖZTÜRK</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İlahiyat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7"/>
                        </a:rPr>
                        <a:t>sevcan.ozturk@asbu.edu.tr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0312 596 48 22</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515538"/>
                  </a:ext>
                </a:extLst>
              </a:tr>
              <a:tr h="363638">
                <a:tc>
                  <a:txBody>
                    <a:bodyPr/>
                    <a:lstStyle/>
                    <a:p>
                      <a:pPr algn="ctr" fontAlgn="ctr"/>
                      <a:r>
                        <a:rPr lang="tr-TR" sz="1100" b="1" i="0" u="none" strike="noStrike" dirty="0" smtClean="0">
                          <a:solidFill>
                            <a:srgbClr val="000000"/>
                          </a:solidFill>
                          <a:effectLst/>
                          <a:latin typeface="Calibri" panose="020F0502020204030204" pitchFamily="34" charset="0"/>
                        </a:rPr>
                        <a:t>Dr. Öğretim Üyesi </a:t>
                      </a:r>
                      <a:r>
                        <a:rPr lang="pt-BR" sz="1100" b="1" i="0" u="none" strike="noStrike" dirty="0" smtClean="0">
                          <a:solidFill>
                            <a:srgbClr val="000000"/>
                          </a:solidFill>
                          <a:effectLst/>
                          <a:latin typeface="Calibri" panose="020F0502020204030204" pitchFamily="34" charset="0"/>
                        </a:rPr>
                        <a:t>Esma </a:t>
                      </a:r>
                      <a:r>
                        <a:rPr lang="pt-BR" sz="1100" b="1" i="0" u="none" strike="noStrike" dirty="0">
                          <a:solidFill>
                            <a:srgbClr val="000000"/>
                          </a:solidFill>
                          <a:effectLst/>
                          <a:latin typeface="Calibri" panose="020F0502020204030204" pitchFamily="34" charset="0"/>
                        </a:rPr>
                        <a:t>KIRAÇ ADIR</a:t>
                      </a:r>
                      <a:endParaRPr lang="pt-B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Hukuk Fakültesi</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8"/>
                        </a:rPr>
                        <a:t>esma.kirac@asbu.edu.tr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0312 596 47 65</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456701"/>
                  </a:ext>
                </a:extLst>
              </a:tr>
              <a:tr h="363638">
                <a:tc>
                  <a:txBody>
                    <a:bodyPr/>
                    <a:lstStyle/>
                    <a:p>
                      <a:pPr algn="ctr" fontAlgn="ctr"/>
                      <a:r>
                        <a:rPr lang="tr-TR" sz="1100" b="1" i="0" u="none" strike="noStrike">
                          <a:solidFill>
                            <a:srgbClr val="000000"/>
                          </a:solidFill>
                          <a:effectLst/>
                          <a:latin typeface="Calibri" panose="020F0502020204030204" pitchFamily="34" charset="0"/>
                        </a:rPr>
                        <a:t>Araş. Gör. Hüseyin ALHAS</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Yabancı Diller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9"/>
                        </a:rPr>
                        <a:t>huseyin.alhas@asbu.edu.tr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0312 596 47 39</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20279"/>
                  </a:ext>
                </a:extLst>
              </a:tr>
              <a:tr h="363638">
                <a:tc>
                  <a:txBody>
                    <a:bodyPr/>
                    <a:lstStyle/>
                    <a:p>
                      <a:pPr algn="ctr" fontAlgn="ctr"/>
                      <a:r>
                        <a:rPr lang="tr-TR" sz="1100" b="1" i="0" u="none" strike="noStrike">
                          <a:solidFill>
                            <a:srgbClr val="000000"/>
                          </a:solidFill>
                          <a:effectLst/>
                          <a:latin typeface="Calibri" panose="020F0502020204030204" pitchFamily="34" charset="0"/>
                        </a:rPr>
                        <a:t>Doç.Dr.  Üyesi Hakan KARABACAK</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Sosyal Bilimler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0"/>
                        </a:rPr>
                        <a:t>hakan.karabacak@asbu.edu.tr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0312 596 44 93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811891"/>
                  </a:ext>
                </a:extLst>
              </a:tr>
              <a:tr h="363638">
                <a:tc>
                  <a:txBody>
                    <a:bodyPr/>
                    <a:lstStyle/>
                    <a:p>
                      <a:pPr algn="ctr" fontAlgn="ctr"/>
                      <a:r>
                        <a:rPr lang="tr-TR" sz="1100" b="1" i="0" u="none" strike="noStrike">
                          <a:solidFill>
                            <a:srgbClr val="000000"/>
                          </a:solidFill>
                          <a:effectLst/>
                          <a:latin typeface="Calibri" panose="020F0502020204030204" pitchFamily="34" charset="0"/>
                        </a:rPr>
                        <a:t>Dr. Öğr. Üyesi Burak ÇIKIRYEL</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İslami Araştırmalar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1"/>
                        </a:rPr>
                        <a:t>burak.cikiryel@asbu.edu.tr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0 312 596 48 83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8276820"/>
                  </a:ext>
                </a:extLst>
              </a:tr>
              <a:tr h="301693">
                <a:tc>
                  <a:txBody>
                    <a:bodyPr/>
                    <a:lstStyle/>
                    <a:p>
                      <a:pPr algn="ctr" fontAlgn="ctr"/>
                      <a:r>
                        <a:rPr lang="tr-TR" sz="1100" b="1" i="0" u="none" strike="noStrike">
                          <a:solidFill>
                            <a:srgbClr val="000000"/>
                          </a:solidFill>
                          <a:effectLst/>
                          <a:latin typeface="Calibri" panose="020F0502020204030204" pitchFamily="34" charset="0"/>
                        </a:rPr>
                        <a:t>Dr. Öğr. Üyesi Yusuf AVCI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Bölge Çalışmaları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2"/>
                        </a:rPr>
                        <a:t>yusuf.avci@asbu.edu.tr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0312 596 67 13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429572"/>
                  </a:ext>
                </a:extLst>
              </a:tr>
              <a:tr h="363638">
                <a:tc>
                  <a:txBody>
                    <a:bodyPr/>
                    <a:lstStyle/>
                    <a:p>
                      <a:pPr algn="ctr" fontAlgn="ctr"/>
                      <a:r>
                        <a:rPr lang="tr-TR" sz="1100" b="1" i="0" u="none" strike="noStrike" dirty="0">
                          <a:solidFill>
                            <a:srgbClr val="000000"/>
                          </a:solidFill>
                          <a:effectLst/>
                          <a:latin typeface="Calibri" panose="020F0502020204030204" pitchFamily="34" charset="0"/>
                        </a:rPr>
                        <a:t>Arş. Gör. Mustafa OKAY</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Sosyal Araştırmalar Ve Yenilik Enstitüsü</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3"/>
                        </a:rPr>
                        <a:t>mustafa.okay@asbu.edu.tr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0312 596 89 61</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432212"/>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152283996"/>
              </p:ext>
            </p:extLst>
          </p:nvPr>
        </p:nvGraphicFramePr>
        <p:xfrm>
          <a:off x="492032" y="1132752"/>
          <a:ext cx="8921932" cy="564162"/>
        </p:xfrm>
        <a:graphic>
          <a:graphicData uri="http://schemas.openxmlformats.org/drawingml/2006/table">
            <a:tbl>
              <a:tblPr/>
              <a:tblGrid>
                <a:gridCol w="2139274">
                  <a:extLst>
                    <a:ext uri="{9D8B030D-6E8A-4147-A177-3AD203B41FA5}">
                      <a16:colId xmlns:a16="http://schemas.microsoft.com/office/drawing/2014/main" val="2269303613"/>
                    </a:ext>
                  </a:extLst>
                </a:gridCol>
                <a:gridCol w="2504110">
                  <a:extLst>
                    <a:ext uri="{9D8B030D-6E8A-4147-A177-3AD203B41FA5}">
                      <a16:colId xmlns:a16="http://schemas.microsoft.com/office/drawing/2014/main" val="2179316378"/>
                    </a:ext>
                  </a:extLst>
                </a:gridCol>
                <a:gridCol w="2139274">
                  <a:extLst>
                    <a:ext uri="{9D8B030D-6E8A-4147-A177-3AD203B41FA5}">
                      <a16:colId xmlns:a16="http://schemas.microsoft.com/office/drawing/2014/main" val="4239661810"/>
                    </a:ext>
                  </a:extLst>
                </a:gridCol>
                <a:gridCol w="2139274">
                  <a:extLst>
                    <a:ext uri="{9D8B030D-6E8A-4147-A177-3AD203B41FA5}">
                      <a16:colId xmlns:a16="http://schemas.microsoft.com/office/drawing/2014/main" val="2864298145"/>
                    </a:ext>
                  </a:extLst>
                </a:gridCol>
              </a:tblGrid>
              <a:tr h="282081">
                <a:tc gridSpan="4">
                  <a:txBody>
                    <a:bodyPr/>
                    <a:lstStyle/>
                    <a:p>
                      <a:pPr algn="ctr" fontAlgn="ctr"/>
                      <a:r>
                        <a:rPr lang="pt-BR" sz="1100" b="1" i="0" u="none" strike="noStrike" kern="1200" dirty="0" smtClean="0">
                          <a:solidFill>
                            <a:srgbClr val="C00000"/>
                          </a:solidFill>
                          <a:effectLst/>
                          <a:latin typeface="Calibri" panose="020F0502020204030204" pitchFamily="34" charset="0"/>
                          <a:ea typeface="+mn-ea"/>
                          <a:cs typeface="+mn-cs"/>
                        </a:rPr>
                        <a:t>ÖĞRENCİ  T E M S İ L C İ </a:t>
                      </a:r>
                      <a:r>
                        <a:rPr lang="tr-TR" sz="1100" b="1" i="0" u="none" strike="noStrike" kern="1200" dirty="0" smtClean="0">
                          <a:solidFill>
                            <a:srgbClr val="C00000"/>
                          </a:solidFill>
                          <a:effectLst/>
                          <a:latin typeface="Calibri" panose="020F0502020204030204" pitchFamily="34" charset="0"/>
                          <a:ea typeface="+mn-ea"/>
                          <a:cs typeface="+mn-cs"/>
                        </a:rPr>
                        <a:t>Sİ</a:t>
                      </a:r>
                      <a:endParaRPr lang="pt-BR" sz="1100" b="1" i="0" u="none" strike="noStrike" kern="1200" dirty="0">
                        <a:solidFill>
                          <a:srgbClr val="C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2051499"/>
                  </a:ext>
                </a:extLst>
              </a:tr>
              <a:tr h="282081">
                <a:tc>
                  <a:txBody>
                    <a:bodyPr/>
                    <a:lstStyle/>
                    <a:p>
                      <a:pPr algn="ctr"/>
                      <a:r>
                        <a:rPr lang="tr-TR" sz="1100" b="1" i="0" u="none" strike="noStrike" kern="1200" dirty="0" smtClean="0">
                          <a:solidFill>
                            <a:srgbClr val="000000"/>
                          </a:solidFill>
                          <a:effectLst/>
                          <a:latin typeface="Calibri" panose="020F0502020204030204" pitchFamily="34" charset="0"/>
                          <a:ea typeface="+mn-ea"/>
                          <a:cs typeface="+mn-cs"/>
                        </a:rPr>
                        <a:t>Melike Bal</a:t>
                      </a:r>
                      <a:endParaRPr lang="tr-TR" sz="1100" b="1"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kern="1200" dirty="0" smtClean="0">
                          <a:solidFill>
                            <a:srgbClr val="000000"/>
                          </a:solidFill>
                          <a:effectLst/>
                          <a:latin typeface="Calibri" panose="020F0502020204030204" pitchFamily="34" charset="0"/>
                          <a:ea typeface="+mn-ea"/>
                          <a:cs typeface="+mn-cs"/>
                        </a:rPr>
                        <a:t>Hukuk Fakültesi</a:t>
                      </a:r>
                      <a:endParaRPr lang="tr-TR" sz="1100" b="0"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kern="1200" dirty="0" smtClean="0">
                          <a:solidFill>
                            <a:srgbClr val="000000"/>
                          </a:solidFill>
                          <a:effectLst/>
                          <a:latin typeface="Calibri" panose="020F0502020204030204" pitchFamily="34" charset="0"/>
                          <a:ea typeface="+mn-ea"/>
                          <a:cs typeface="+mn-cs"/>
                          <a:hlinkClick r:id="rId14"/>
                        </a:rPr>
                        <a:t>melike.bal@student.asbu.edu.tr</a:t>
                      </a:r>
                      <a:endParaRPr lang="tr-TR" sz="1100" b="0"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2836102"/>
                  </a:ext>
                </a:extLst>
              </a:tr>
            </a:tbl>
          </a:graphicData>
        </a:graphic>
      </p:graphicFrame>
    </p:spTree>
    <p:extLst>
      <p:ext uri="{BB962C8B-B14F-4D97-AF65-F5344CB8AC3E}">
        <p14:creationId xmlns:p14="http://schemas.microsoft.com/office/powerpoint/2010/main" val="341561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4" y="1109172"/>
            <a:ext cx="8921931" cy="230832"/>
          </a:xfrm>
          <a:prstGeom prst="rect">
            <a:avLst/>
          </a:prstGeom>
          <a:noFill/>
        </p:spPr>
        <p:txBody>
          <a:bodyPr wrap="square" rtlCol="0">
            <a:spAutoFit/>
          </a:bodyPr>
          <a:lstStyle/>
          <a:p>
            <a:pPr algn="ctr"/>
            <a:endParaRPr lang="tr-TR" sz="900" b="1" dirty="0" smtClean="0">
              <a:solidFill>
                <a:srgbClr val="555557"/>
              </a:solidFill>
            </a:endParaRPr>
          </a:p>
        </p:txBody>
      </p:sp>
      <p:grpSp>
        <p:nvGrpSpPr>
          <p:cNvPr id="4" name="Grup 3"/>
          <p:cNvGrpSpPr/>
          <p:nvPr/>
        </p:nvGrpSpPr>
        <p:grpSpPr>
          <a:xfrm>
            <a:off x="492035" y="323994"/>
            <a:ext cx="531158" cy="758798"/>
            <a:chOff x="1" y="-1"/>
            <a:chExt cx="531158" cy="758798"/>
          </a:xfrm>
        </p:grpSpPr>
        <p:sp>
          <p:nvSpPr>
            <p:cNvPr id="10" name="Köşeli Çift Ayraç 9"/>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900" dirty="0"/>
                <a:t>8</a:t>
              </a:r>
              <a:endParaRPr lang="tr-TR" sz="900" kern="1200" dirty="0"/>
            </a:p>
          </p:txBody>
        </p:sp>
      </p:grpSp>
      <p:grpSp>
        <p:nvGrpSpPr>
          <p:cNvPr id="7" name="Grup 6"/>
          <p:cNvGrpSpPr/>
          <p:nvPr/>
        </p:nvGrpSpPr>
        <p:grpSpPr>
          <a:xfrm>
            <a:off x="1023191" y="324982"/>
            <a:ext cx="8390773" cy="493218"/>
            <a:chOff x="531157" y="987"/>
            <a:chExt cx="8390773" cy="493218"/>
          </a:xfrm>
        </p:grpSpPr>
        <p:sp>
          <p:nvSpPr>
            <p:cNvPr id="8" name="Aynı Yanın Köşesi Yuvarlatılmış Dikdörtgen 7"/>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000" dirty="0"/>
                <a:t>Engelli Öğrenci Birimi Eğitim Öğretim Yılı Başı İş Akış Süreci</a:t>
              </a:r>
            </a:p>
          </p:txBody>
        </p:sp>
      </p:grpSp>
      <p:graphicFrame>
        <p:nvGraphicFramePr>
          <p:cNvPr id="2" name="Nesne 1"/>
          <p:cNvGraphicFramePr>
            <a:graphicFrameLocks noChangeAspect="1"/>
          </p:cNvGraphicFramePr>
          <p:nvPr>
            <p:extLst>
              <p:ext uri="{D42A27DB-BD31-4B8C-83A1-F6EECF244321}">
                <p14:modId xmlns:p14="http://schemas.microsoft.com/office/powerpoint/2010/main" val="2718257252"/>
              </p:ext>
            </p:extLst>
          </p:nvPr>
        </p:nvGraphicFramePr>
        <p:xfrm>
          <a:off x="492034" y="1135255"/>
          <a:ext cx="3698875" cy="5142453"/>
        </p:xfrm>
        <a:graphic>
          <a:graphicData uri="http://schemas.openxmlformats.org/presentationml/2006/ole">
            <mc:AlternateContent xmlns:mc="http://schemas.openxmlformats.org/markup-compatibility/2006">
              <mc:Choice xmlns:v="urn:schemas-microsoft-com:vml" Requires="v">
                <p:oleObj spid="_x0000_s3232" name="Belge" r:id="rId4" imgW="6049390" imgH="7201027" progId="Word.Document.12">
                  <p:embed/>
                </p:oleObj>
              </mc:Choice>
              <mc:Fallback>
                <p:oleObj name="Belge" r:id="rId4" imgW="6049390" imgH="7201027" progId="Word.Document.12">
                  <p:embed/>
                  <p:pic>
                    <p:nvPicPr>
                      <p:cNvPr id="0" name=""/>
                      <p:cNvPicPr/>
                      <p:nvPr/>
                    </p:nvPicPr>
                    <p:blipFill>
                      <a:blip r:embed="rId5"/>
                      <a:stretch>
                        <a:fillRect/>
                      </a:stretch>
                    </p:blipFill>
                    <p:spPr>
                      <a:xfrm>
                        <a:off x="492034" y="1135255"/>
                        <a:ext cx="3698875" cy="5142453"/>
                      </a:xfrm>
                      <a:prstGeom prst="rect">
                        <a:avLst/>
                      </a:prstGeom>
                    </p:spPr>
                  </p:pic>
                </p:oleObj>
              </mc:Fallback>
            </mc:AlternateContent>
          </a:graphicData>
        </a:graphic>
      </p:graphicFrame>
      <p:graphicFrame>
        <p:nvGraphicFramePr>
          <p:cNvPr id="25" name="Diyagram 24"/>
          <p:cNvGraphicFramePr/>
          <p:nvPr>
            <p:extLst>
              <p:ext uri="{D42A27DB-BD31-4B8C-83A1-F6EECF244321}">
                <p14:modId xmlns:p14="http://schemas.microsoft.com/office/powerpoint/2010/main" val="3766422364"/>
              </p:ext>
            </p:extLst>
          </p:nvPr>
        </p:nvGraphicFramePr>
        <p:xfrm>
          <a:off x="4419514" y="1109172"/>
          <a:ext cx="5223056" cy="3761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6" name="Diyagram 25"/>
          <p:cNvGraphicFramePr/>
          <p:nvPr>
            <p:extLst>
              <p:ext uri="{D42A27DB-BD31-4B8C-83A1-F6EECF244321}">
                <p14:modId xmlns:p14="http://schemas.microsoft.com/office/powerpoint/2010/main" val="3242575117"/>
              </p:ext>
            </p:extLst>
          </p:nvPr>
        </p:nvGraphicFramePr>
        <p:xfrm>
          <a:off x="4994030" y="5022917"/>
          <a:ext cx="4112865" cy="11580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7" name="Aşağı Ok 26"/>
          <p:cNvSpPr/>
          <p:nvPr/>
        </p:nvSpPr>
        <p:spPr>
          <a:xfrm>
            <a:off x="6253720" y="2305048"/>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8" name="Aşağı Ok 27"/>
          <p:cNvSpPr/>
          <p:nvPr/>
        </p:nvSpPr>
        <p:spPr>
          <a:xfrm>
            <a:off x="6253720" y="3578543"/>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0" name="Aşağı Ok 29"/>
          <p:cNvSpPr/>
          <p:nvPr/>
        </p:nvSpPr>
        <p:spPr>
          <a:xfrm>
            <a:off x="6253720" y="4895177"/>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313448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3985"/>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9</a:t>
              </a:r>
              <a:endParaRPr lang="tr-TR" sz="1400" kern="1200" dirty="0"/>
            </a:p>
          </p:txBody>
        </p:sp>
      </p:grpSp>
      <p:grpSp>
        <p:nvGrpSpPr>
          <p:cNvPr id="7" name="Grup 6"/>
          <p:cNvGrpSpPr/>
          <p:nvPr/>
        </p:nvGrpSpPr>
        <p:grpSpPr>
          <a:xfrm>
            <a:off x="1023191" y="323987"/>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Hizmetleri</a:t>
              </a:r>
              <a:endParaRPr lang="tr-TR" sz="2600" kern="1200" dirty="0"/>
            </a:p>
          </p:txBody>
        </p:sp>
      </p:grpSp>
      <p:graphicFrame>
        <p:nvGraphicFramePr>
          <p:cNvPr id="2" name="Diyagram 1"/>
          <p:cNvGraphicFramePr/>
          <p:nvPr>
            <p:extLst>
              <p:ext uri="{D42A27DB-BD31-4B8C-83A1-F6EECF244321}">
                <p14:modId xmlns:p14="http://schemas.microsoft.com/office/powerpoint/2010/main" val="2224598400"/>
              </p:ext>
            </p:extLst>
          </p:nvPr>
        </p:nvGraphicFramePr>
        <p:xfrm>
          <a:off x="492035" y="1141192"/>
          <a:ext cx="8921929" cy="1489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yagram 13"/>
          <p:cNvGraphicFramePr/>
          <p:nvPr>
            <p:extLst>
              <p:ext uri="{D42A27DB-BD31-4B8C-83A1-F6EECF244321}">
                <p14:modId xmlns:p14="http://schemas.microsoft.com/office/powerpoint/2010/main" val="138070025"/>
              </p:ext>
            </p:extLst>
          </p:nvPr>
        </p:nvGraphicFramePr>
        <p:xfrm>
          <a:off x="492035" y="4687727"/>
          <a:ext cx="8897854" cy="1484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yagram 22"/>
          <p:cNvGraphicFramePr/>
          <p:nvPr>
            <p:extLst>
              <p:ext uri="{D42A27DB-BD31-4B8C-83A1-F6EECF244321}">
                <p14:modId xmlns:p14="http://schemas.microsoft.com/office/powerpoint/2010/main" val="400743463"/>
              </p:ext>
            </p:extLst>
          </p:nvPr>
        </p:nvGraphicFramePr>
        <p:xfrm>
          <a:off x="1023191" y="2888231"/>
          <a:ext cx="8366697" cy="14844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3727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29240" y="295105"/>
            <a:ext cx="8661140" cy="341792"/>
            <a:chOff x="242796" y="170896"/>
            <a:chExt cx="8661140" cy="341792"/>
          </a:xfrm>
        </p:grpSpPr>
        <p:sp>
          <p:nvSpPr>
            <p:cNvPr id="8" name="Dikdörtgen 7"/>
            <p:cNvSpPr/>
            <p:nvPr/>
          </p:nvSpPr>
          <p:spPr>
            <a:xfrm>
              <a:off x="242796" y="170896"/>
              <a:ext cx="8661140"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2796" y="170896"/>
              <a:ext cx="8661140"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a) Talep Şikayet Öneri Bildirimi</a:t>
              </a:r>
              <a:endParaRPr lang="tr-TR" sz="1700" kern="1200" dirty="0"/>
            </a:p>
          </p:txBody>
        </p:sp>
      </p:grpSp>
      <p:sp>
        <p:nvSpPr>
          <p:cNvPr id="7" name="Oval 6"/>
          <p:cNvSpPr/>
          <p:nvPr/>
        </p:nvSpPr>
        <p:spPr>
          <a:xfrm>
            <a:off x="515620" y="252381"/>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4629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4287" y="360953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3" y="224052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715" y="3868616"/>
            <a:ext cx="4871128" cy="2497016"/>
          </a:xfrm>
          <a:prstGeom prst="rect">
            <a:avLst/>
          </a:prstGeom>
        </p:spPr>
      </p:pic>
      <p:sp>
        <p:nvSpPr>
          <p:cNvPr id="5" name="Metin kutusu 4"/>
          <p:cNvSpPr txBox="1"/>
          <p:nvPr/>
        </p:nvSpPr>
        <p:spPr>
          <a:xfrm>
            <a:off x="729240" y="1023200"/>
            <a:ext cx="8661140" cy="4247317"/>
          </a:xfrm>
          <a:prstGeom prst="rect">
            <a:avLst/>
          </a:prstGeom>
          <a:noFill/>
        </p:spPr>
        <p:txBody>
          <a:bodyPr wrap="square" rtlCol="0">
            <a:spAutoFit/>
          </a:bodyPr>
          <a:lstStyle/>
          <a:p>
            <a:r>
              <a:rPr lang="tr-TR" dirty="0"/>
              <a:t>Üniversitemizde engellilere yönelik erişilebilirliğin </a:t>
            </a:r>
            <a:r>
              <a:rPr lang="tr-TR" dirty="0" smtClean="0"/>
              <a:t>artırılması </a:t>
            </a:r>
            <a:r>
              <a:rPr lang="tr-TR" dirty="0"/>
              <a:t>amacıyla tüm öğrencilerimiz, akademik ve idari personellerimiz talep, şikayet ve önerilerini Engelli Öğrenci Birimi'ne iletebilirler.</a:t>
            </a:r>
          </a:p>
          <a:p>
            <a:r>
              <a:rPr lang="tr-TR" dirty="0"/>
              <a:t/>
            </a:r>
            <a:br>
              <a:rPr lang="tr-TR" dirty="0"/>
            </a:br>
            <a:r>
              <a:rPr lang="tr-TR" dirty="0"/>
              <a:t>Üniversitemizde öğrenim gören ve herhangi bir engeli nedeniyle özel ihtiyaçları bulunan öğrencilerin üniversitedeki olanaklara ve hizmetlere eşit erişimlerini sağlamak ve gelişimlerini destekleyen bir ortam oluşturmak için tüm talep, şikayet ve önerileriler birimimizce değerlendirilecektir.</a:t>
            </a:r>
          </a:p>
          <a:p>
            <a:r>
              <a:rPr lang="tr-TR" dirty="0"/>
              <a:t> </a:t>
            </a:r>
          </a:p>
          <a:p>
            <a:r>
              <a:rPr lang="tr-TR" dirty="0"/>
              <a:t>Birimimizi ziyaret ederek "Talep Şikayet </a:t>
            </a:r>
            <a:r>
              <a:rPr lang="tr-TR" dirty="0" err="1"/>
              <a:t>Öneri"lerinizi</a:t>
            </a:r>
            <a:r>
              <a:rPr lang="tr-TR" dirty="0"/>
              <a:t> i</a:t>
            </a:r>
            <a:r>
              <a:rPr lang="tr-TR" dirty="0" smtClean="0"/>
              <a:t>letebilirsiniz.</a:t>
            </a:r>
          </a:p>
          <a:p>
            <a:endParaRPr lang="tr-TR" dirty="0" smtClean="0"/>
          </a:p>
          <a:p>
            <a:r>
              <a:rPr lang="tr-TR" dirty="0" smtClean="0"/>
              <a:t>Ayrıca </a:t>
            </a:r>
            <a:r>
              <a:rPr lang="tr-TR" dirty="0" smtClean="0">
                <a:hlinkClick r:id="rId4"/>
              </a:rPr>
              <a:t>engelsiz.asbu.edu.tr</a:t>
            </a:r>
            <a:r>
              <a:rPr lang="tr-TR" dirty="0" smtClean="0"/>
              <a:t> web adresimizin </a:t>
            </a:r>
            <a:endParaRPr lang="tr-TR" dirty="0"/>
          </a:p>
          <a:p>
            <a:r>
              <a:rPr lang="tr-TR" b="1" dirty="0" smtClean="0"/>
              <a:t>‘Talep </a:t>
            </a:r>
            <a:r>
              <a:rPr lang="tr-TR" b="1" dirty="0"/>
              <a:t>Şikayet Öneri </a:t>
            </a:r>
            <a:r>
              <a:rPr lang="tr-TR" b="1" dirty="0" smtClean="0"/>
              <a:t>Formu Bildirimi’</a:t>
            </a:r>
          </a:p>
          <a:p>
            <a:r>
              <a:rPr lang="tr-TR" dirty="0" smtClean="0"/>
              <a:t>Veya </a:t>
            </a:r>
            <a:r>
              <a:rPr lang="tr-TR" b="1" dirty="0" smtClean="0"/>
              <a:t>‘Bize Yazın’ </a:t>
            </a:r>
            <a:r>
              <a:rPr lang="tr-TR" dirty="0" smtClean="0"/>
              <a:t>bölümlerine </a:t>
            </a:r>
            <a:r>
              <a:rPr lang="tr-TR" dirty="0" err="1" smtClean="0"/>
              <a:t>yazarakta</a:t>
            </a:r>
            <a:r>
              <a:rPr lang="tr-TR" dirty="0" smtClean="0"/>
              <a:t> </a:t>
            </a:r>
          </a:p>
          <a:p>
            <a:r>
              <a:rPr lang="tr-TR" dirty="0" smtClean="0"/>
              <a:t>talep</a:t>
            </a:r>
            <a:r>
              <a:rPr lang="tr-TR" dirty="0"/>
              <a:t>, şikayet ve önerilerinizi bizlere iletebilirsiniz.</a:t>
            </a:r>
          </a:p>
        </p:txBody>
      </p:sp>
    </p:spTree>
    <p:extLst>
      <p:ext uri="{BB962C8B-B14F-4D97-AF65-F5344CB8AC3E}">
        <p14:creationId xmlns:p14="http://schemas.microsoft.com/office/powerpoint/2010/main" val="170528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732021" y="1003659"/>
            <a:ext cx="8596239" cy="5016758"/>
          </a:xfrm>
          <a:prstGeom prst="rect">
            <a:avLst/>
          </a:prstGeom>
          <a:noFill/>
        </p:spPr>
        <p:txBody>
          <a:bodyPr wrap="square" rtlCol="0">
            <a:spAutoFit/>
          </a:bodyPr>
          <a:lstStyle/>
          <a:p>
            <a:r>
              <a:rPr lang="tr-TR" sz="1600" dirty="0"/>
              <a:t>Engelli Öğrenciler Danışma Ve Koordinasyon Birimi </a:t>
            </a:r>
            <a:r>
              <a:rPr lang="tr-TR" sz="1600" b="1" dirty="0"/>
              <a:t>Akademik Uyarlama Hizmeti Başvuru </a:t>
            </a:r>
            <a:r>
              <a:rPr lang="tr-TR" sz="1600" b="1" dirty="0" smtClean="0"/>
              <a:t>Formu</a:t>
            </a:r>
            <a:r>
              <a:rPr lang="tr-TR" sz="1600" dirty="0" smtClean="0"/>
              <a:t>’ aracılığıyla engelli </a:t>
            </a:r>
            <a:r>
              <a:rPr lang="tr-TR" sz="1600" dirty="0"/>
              <a:t>öğrencilerin akademik ihtiyaçlarını (ders ve sınav uyarlamaları vb.) karşılamayı amaçlamaktadır</a:t>
            </a:r>
            <a:r>
              <a:rPr lang="tr-TR" sz="1600" dirty="0" smtClean="0"/>
              <a:t>.</a:t>
            </a:r>
          </a:p>
          <a:p>
            <a:endParaRPr lang="tr-TR" sz="1600" dirty="0"/>
          </a:p>
          <a:p>
            <a:r>
              <a:rPr lang="tr-TR" sz="1600" dirty="0"/>
              <a:t>Bu form, akademik uyarlamaları içeren engelli öğrencilerin gereksinimlerine göre ders ve sınav uygulamalarını belirtebilecekleri bir formdur</a:t>
            </a:r>
            <a:r>
              <a:rPr lang="tr-TR" sz="1600" dirty="0" smtClean="0"/>
              <a:t>.</a:t>
            </a:r>
          </a:p>
          <a:p>
            <a:endParaRPr lang="tr-TR" sz="1600" dirty="0"/>
          </a:p>
          <a:p>
            <a:r>
              <a:rPr lang="tr-TR" sz="1600" dirty="0"/>
              <a:t>Öğrenci üniversiteye kayıt yaptırdıktan sonra Akademik Uyarlama Hizmeti alabilmek için Akademik Uyarlama Hizmeti Başvuru Formunu doldurup, raporuyla birlikte Engelli Öğrenci Birimi’ne </a:t>
            </a:r>
            <a:r>
              <a:rPr lang="tr-TR" sz="1600" dirty="0" smtClean="0"/>
              <a:t>başvurmalıdır.</a:t>
            </a:r>
          </a:p>
          <a:p>
            <a:endParaRPr lang="tr-TR" sz="1600" dirty="0"/>
          </a:p>
          <a:p>
            <a:r>
              <a:rPr lang="tr-TR" sz="1600" dirty="0" smtClean="0"/>
              <a:t>Her </a:t>
            </a:r>
            <a:r>
              <a:rPr lang="tr-TR" sz="1600" dirty="0"/>
              <a:t>eğitim öğretim dönemi başında talep ettiği uyarlamalar için başvurusunu güncellemelidir.</a:t>
            </a:r>
          </a:p>
          <a:p>
            <a:endParaRPr lang="tr-TR" sz="1600" dirty="0" smtClean="0"/>
          </a:p>
          <a:p>
            <a:r>
              <a:rPr lang="tr-TR" sz="1600" dirty="0" smtClean="0"/>
              <a:t>Öğrencinin </a:t>
            </a:r>
            <a:r>
              <a:rPr lang="tr-TR" sz="1600" dirty="0"/>
              <a:t>talep ettiği uyarlamalar öğrencinin eğitim ihtiyaçları ve üniversitenin imkânları çerçevesinde mümkün olduğunca engel türü ve engel derecesi göz önünde bulundurularak belirlenir.</a:t>
            </a:r>
          </a:p>
          <a:p>
            <a:endParaRPr lang="tr-TR" sz="1600" dirty="0" smtClean="0"/>
          </a:p>
          <a:p>
            <a:r>
              <a:rPr lang="tr-TR" sz="1600" dirty="0" smtClean="0"/>
              <a:t>Engelli </a:t>
            </a:r>
            <a:r>
              <a:rPr lang="tr-TR" sz="1600" dirty="0"/>
              <a:t>Öğrenci Birimi tarafından uygun görülen uyarlamalar belirlendikten sonra öğrencinin uyarlama talep ettiği her bir ders için ayrı ayrı Akademik Uyarlama Mektubu Hazırlanır</a:t>
            </a:r>
            <a:r>
              <a:rPr lang="tr-TR" sz="1600" dirty="0" smtClean="0"/>
              <a:t>.</a:t>
            </a:r>
          </a:p>
          <a:p>
            <a:endParaRPr lang="tr-TR" sz="1600" dirty="0" smtClean="0"/>
          </a:p>
          <a:p>
            <a:endParaRPr lang="tr-TR" sz="1600" dirty="0"/>
          </a:p>
        </p:txBody>
      </p:sp>
      <p:grpSp>
        <p:nvGrpSpPr>
          <p:cNvPr id="4" name="Grup 3"/>
          <p:cNvGrpSpPr/>
          <p:nvPr/>
        </p:nvGrpSpPr>
        <p:grpSpPr>
          <a:xfrm>
            <a:off x="791361" y="303895"/>
            <a:ext cx="8536899" cy="341792"/>
            <a:chOff x="367038" y="683585"/>
            <a:chExt cx="8536899" cy="341792"/>
          </a:xfrm>
        </p:grpSpPr>
        <p:sp>
          <p:nvSpPr>
            <p:cNvPr id="8" name="Dikdörtgen 7"/>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7" name="Oval 6"/>
          <p:cNvSpPr/>
          <p:nvPr/>
        </p:nvSpPr>
        <p:spPr>
          <a:xfrm>
            <a:off x="512214" y="256137"/>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111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9674" y="207241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4" y="27787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207413" y="501042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214069" y="427524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07414" y="3774087"/>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40" y="5284479"/>
            <a:ext cx="1744539" cy="1093909"/>
          </a:xfrm>
          <a:prstGeom prst="rect">
            <a:avLst/>
          </a:prstGeom>
        </p:spPr>
      </p:pic>
    </p:spTree>
    <p:extLst>
      <p:ext uri="{BB962C8B-B14F-4D97-AF65-F5344CB8AC3E}">
        <p14:creationId xmlns:p14="http://schemas.microsoft.com/office/powerpoint/2010/main" val="232066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91361" y="303895"/>
            <a:ext cx="8536899" cy="341792"/>
            <a:chOff x="367038" y="683585"/>
            <a:chExt cx="8536899" cy="341792"/>
          </a:xfrm>
        </p:grpSpPr>
        <p:sp>
          <p:nvSpPr>
            <p:cNvPr id="8" name="Dikdörtgen 7"/>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7" name="Oval 6"/>
          <p:cNvSpPr/>
          <p:nvPr/>
        </p:nvSpPr>
        <p:spPr>
          <a:xfrm>
            <a:off x="512214" y="261170"/>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2" y="220880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2" y="334374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207411" y="414505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92" y="4145053"/>
            <a:ext cx="3604467" cy="2282124"/>
          </a:xfrm>
          <a:prstGeom prst="rect">
            <a:avLst/>
          </a:prstGeom>
        </p:spPr>
      </p:pic>
      <p:sp>
        <p:nvSpPr>
          <p:cNvPr id="5" name="Metin kutusu 4"/>
          <p:cNvSpPr txBox="1"/>
          <p:nvPr/>
        </p:nvSpPr>
        <p:spPr>
          <a:xfrm>
            <a:off x="729762" y="1021241"/>
            <a:ext cx="8598497" cy="3970318"/>
          </a:xfrm>
          <a:prstGeom prst="rect">
            <a:avLst/>
          </a:prstGeom>
          <a:noFill/>
        </p:spPr>
        <p:txBody>
          <a:bodyPr wrap="square" rtlCol="0">
            <a:spAutoFit/>
          </a:bodyPr>
          <a:lstStyle/>
          <a:p>
            <a:r>
              <a:rPr lang="tr-TR" dirty="0"/>
              <a:t>Akademik uyarlama kapsamında </a:t>
            </a:r>
            <a:r>
              <a:rPr lang="tr-TR" dirty="0" smtClean="0"/>
              <a:t>derslerde “ses </a:t>
            </a:r>
            <a:r>
              <a:rPr lang="tr-TR" dirty="0"/>
              <a:t>kayıt ve/veya fotoğraf kayıt” seçeneğini işaretleyen öğrencilerin, Akademik Uyarlama Mektubu ile birlikte ses kayıt ve fotoğraf taahhütnamelerini doldurmaları gerekmektedir</a:t>
            </a:r>
            <a:r>
              <a:rPr lang="tr-TR" dirty="0" smtClean="0"/>
              <a:t>.</a:t>
            </a:r>
          </a:p>
          <a:p>
            <a:endParaRPr lang="tr-TR" dirty="0" smtClean="0"/>
          </a:p>
          <a:p>
            <a:r>
              <a:rPr lang="tr-TR" dirty="0" smtClean="0"/>
              <a:t>Akademik Uyarlama Hizmeti </a:t>
            </a:r>
            <a:r>
              <a:rPr lang="tr-TR" dirty="0"/>
              <a:t>h</a:t>
            </a:r>
            <a:r>
              <a:rPr lang="tr-TR" dirty="0" smtClean="0"/>
              <a:t>akkında detaylı bilgiye ve hizmet başvuru formlarına birimimizin web sitesi olan </a:t>
            </a:r>
            <a:r>
              <a:rPr lang="tr-TR" b="1" dirty="0" smtClean="0"/>
              <a:t>engelsiz.asbu.edu.tr</a:t>
            </a:r>
            <a:r>
              <a:rPr lang="tr-TR" dirty="0" smtClean="0"/>
              <a:t> adresinden ‘Hizmetler ve Formlar’ bölümlerinden ulaşabilirsiniz.</a:t>
            </a:r>
            <a:endParaRPr lang="tr-TR" dirty="0"/>
          </a:p>
          <a:p>
            <a:endParaRPr lang="tr-TR" dirty="0"/>
          </a:p>
          <a:p>
            <a:r>
              <a:rPr lang="tr-TR" dirty="0" smtClean="0"/>
              <a:t>Engelli </a:t>
            </a:r>
            <a:r>
              <a:rPr lang="tr-TR" dirty="0"/>
              <a:t>Öğrenci Birimi web adresinde </a:t>
            </a:r>
            <a:r>
              <a:rPr lang="tr-TR" b="1" dirty="0" smtClean="0"/>
              <a:t>‘Formlar’</a:t>
            </a:r>
            <a:r>
              <a:rPr lang="tr-TR" dirty="0" smtClean="0"/>
              <a:t> bölümünde her </a:t>
            </a:r>
            <a:r>
              <a:rPr lang="tr-TR" dirty="0"/>
              <a:t>eğitim öğretim yılı başında güncel formlar yayınlanacaktır</a:t>
            </a:r>
            <a:r>
              <a:rPr lang="tr-TR" dirty="0" smtClean="0"/>
              <a:t>.</a:t>
            </a:r>
          </a:p>
          <a:p>
            <a:endParaRPr lang="tr-TR" dirty="0"/>
          </a:p>
          <a:p>
            <a:r>
              <a:rPr lang="tr-TR" dirty="0"/>
              <a:t>Akademik uyarlama gereksinimleriyle ilgili </a:t>
            </a:r>
            <a:r>
              <a:rPr lang="tr-TR" dirty="0" smtClean="0"/>
              <a:t>başvuru</a:t>
            </a:r>
          </a:p>
          <a:p>
            <a:r>
              <a:rPr lang="tr-TR" dirty="0" smtClean="0"/>
              <a:t>yapmak </a:t>
            </a:r>
            <a:r>
              <a:rPr lang="tr-TR" dirty="0"/>
              <a:t>öğrencinin tercihine bağlıdır.</a:t>
            </a:r>
          </a:p>
          <a:p>
            <a:endParaRPr lang="tr-TR" dirty="0"/>
          </a:p>
        </p:txBody>
      </p:sp>
    </p:spTree>
    <p:extLst>
      <p:ext uri="{BB962C8B-B14F-4D97-AF65-F5344CB8AC3E}">
        <p14:creationId xmlns:p14="http://schemas.microsoft.com/office/powerpoint/2010/main" val="249039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aphicFrame>
        <p:nvGraphicFramePr>
          <p:cNvPr id="16" name="Tablo 15"/>
          <p:cNvGraphicFramePr>
            <a:graphicFrameLocks noGrp="1"/>
          </p:cNvGraphicFramePr>
          <p:nvPr>
            <p:extLst>
              <p:ext uri="{D42A27DB-BD31-4B8C-83A1-F6EECF244321}">
                <p14:modId xmlns:p14="http://schemas.microsoft.com/office/powerpoint/2010/main" val="1073628754"/>
              </p:ext>
            </p:extLst>
          </p:nvPr>
        </p:nvGraphicFramePr>
        <p:xfrm>
          <a:off x="512215" y="860204"/>
          <a:ext cx="8816045" cy="5435093"/>
        </p:xfrm>
        <a:graphic>
          <a:graphicData uri="http://schemas.openxmlformats.org/drawingml/2006/table">
            <a:tbl>
              <a:tblPr firstRow="1" firstCol="1" bandRow="1">
                <a:tableStyleId>{5C22544A-7EE6-4342-B048-85BDC9FD1C3A}</a:tableStyleId>
              </a:tblPr>
              <a:tblGrid>
                <a:gridCol w="1763986">
                  <a:extLst>
                    <a:ext uri="{9D8B030D-6E8A-4147-A177-3AD203B41FA5}">
                      <a16:colId xmlns:a16="http://schemas.microsoft.com/office/drawing/2014/main" val="2012711269"/>
                    </a:ext>
                  </a:extLst>
                </a:gridCol>
                <a:gridCol w="5273592">
                  <a:extLst>
                    <a:ext uri="{9D8B030D-6E8A-4147-A177-3AD203B41FA5}">
                      <a16:colId xmlns:a16="http://schemas.microsoft.com/office/drawing/2014/main" val="1031179532"/>
                    </a:ext>
                  </a:extLst>
                </a:gridCol>
                <a:gridCol w="1778467">
                  <a:extLst>
                    <a:ext uri="{9D8B030D-6E8A-4147-A177-3AD203B41FA5}">
                      <a16:colId xmlns:a16="http://schemas.microsoft.com/office/drawing/2014/main" val="1391160535"/>
                    </a:ext>
                  </a:extLst>
                </a:gridCol>
              </a:tblGrid>
              <a:tr h="143029">
                <a:tc rowSpan="15">
                  <a:txBody>
                    <a:bodyPr/>
                    <a:lstStyle/>
                    <a:p>
                      <a:pPr>
                        <a:lnSpc>
                          <a:spcPct val="107000"/>
                        </a:lnSpc>
                        <a:spcAft>
                          <a:spcPts val="0"/>
                        </a:spcAft>
                      </a:pPr>
                      <a:r>
                        <a:rPr lang="tr-TR" sz="700" dirty="0">
                          <a:effectLst/>
                        </a:rPr>
                        <a:t> </a:t>
                      </a:r>
                    </a:p>
                    <a:p>
                      <a:pPr>
                        <a:lnSpc>
                          <a:spcPct val="107000"/>
                        </a:lnSpc>
                        <a:spcAft>
                          <a:spcPts val="0"/>
                        </a:spcAft>
                      </a:pPr>
                      <a:r>
                        <a:rPr lang="tr-TR" sz="700" dirty="0">
                          <a:effectLst/>
                        </a:rPr>
                        <a:t>Ders Uyarlamaları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nSpc>
                          <a:spcPct val="107000"/>
                        </a:lnSpc>
                        <a:spcAft>
                          <a:spcPts val="0"/>
                        </a:spcAft>
                      </a:pPr>
                      <a:r>
                        <a:rPr lang="tr-TR" sz="700" dirty="0">
                          <a:effectLst/>
                        </a:rPr>
                        <a:t>Sınıfta Ses Kaydı Yapılması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4528748"/>
                  </a:ext>
                </a:extLst>
              </a:tr>
              <a:tr h="286057">
                <a:tc vMerge="1">
                  <a:txBody>
                    <a:bodyPr/>
                    <a:lstStyle/>
                    <a:p>
                      <a:endParaRPr lang="tr-TR"/>
                    </a:p>
                  </a:txBody>
                  <a:tcPr/>
                </a:tc>
                <a:tc>
                  <a:txBody>
                    <a:bodyPr/>
                    <a:lstStyle/>
                    <a:p>
                      <a:pPr>
                        <a:lnSpc>
                          <a:spcPct val="107000"/>
                        </a:lnSpc>
                        <a:spcAft>
                          <a:spcPts val="0"/>
                        </a:spcAft>
                      </a:pPr>
                      <a:r>
                        <a:rPr lang="tr-TR" sz="700" dirty="0">
                          <a:effectLst/>
                        </a:rPr>
                        <a:t>Derste Kullanılan Görselin/Tahtanın Fotoğrafının Çekilmesi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103688283"/>
                  </a:ext>
                </a:extLst>
              </a:tr>
              <a:tr h="143029">
                <a:tc vMerge="1">
                  <a:txBody>
                    <a:bodyPr/>
                    <a:lstStyle/>
                    <a:p>
                      <a:endParaRPr lang="tr-TR"/>
                    </a:p>
                  </a:txBody>
                  <a:tcPr/>
                </a:tc>
                <a:tc>
                  <a:txBody>
                    <a:bodyPr/>
                    <a:lstStyle/>
                    <a:p>
                      <a:pPr>
                        <a:lnSpc>
                          <a:spcPct val="107000"/>
                        </a:lnSpc>
                        <a:spcAft>
                          <a:spcPts val="0"/>
                        </a:spcAft>
                      </a:pPr>
                      <a:r>
                        <a:rPr lang="tr-TR" sz="700">
                          <a:effectLst/>
                        </a:rPr>
                        <a:t>Sınıf Değişikliği/Sınıf İçinde Oturma Tercihi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880018022"/>
                  </a:ext>
                </a:extLst>
              </a:tr>
              <a:tr h="286057">
                <a:tc vMerge="1">
                  <a:txBody>
                    <a:bodyPr/>
                    <a:lstStyle/>
                    <a:p>
                      <a:endParaRPr lang="tr-TR"/>
                    </a:p>
                  </a:txBody>
                  <a:tcPr/>
                </a:tc>
                <a:tc>
                  <a:txBody>
                    <a:bodyPr/>
                    <a:lstStyle/>
                    <a:p>
                      <a:pPr>
                        <a:lnSpc>
                          <a:spcPct val="107000"/>
                        </a:lnSpc>
                        <a:spcAft>
                          <a:spcPts val="0"/>
                        </a:spcAft>
                      </a:pPr>
                      <a:r>
                        <a:rPr lang="tr-TR" sz="700">
                          <a:effectLst/>
                        </a:rPr>
                        <a:t>Öğrencinin ders sırasında mola vermesine imkân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889649850"/>
                  </a:ext>
                </a:extLst>
              </a:tr>
              <a:tr h="286057">
                <a:tc vMerge="1">
                  <a:txBody>
                    <a:bodyPr/>
                    <a:lstStyle/>
                    <a:p>
                      <a:endParaRPr lang="tr-TR"/>
                    </a:p>
                  </a:txBody>
                  <a:tcPr/>
                </a:tc>
                <a:tc>
                  <a:txBody>
                    <a:bodyPr/>
                    <a:lstStyle/>
                    <a:p>
                      <a:pPr>
                        <a:lnSpc>
                          <a:spcPct val="107000"/>
                        </a:lnSpc>
                        <a:spcAft>
                          <a:spcPts val="0"/>
                        </a:spcAft>
                      </a:pPr>
                      <a:r>
                        <a:rPr lang="tr-TR" sz="700">
                          <a:effectLst/>
                        </a:rPr>
                        <a:t>Ders sırasında dizüstü bilgisayar kullanmaya izin verilmesi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296114797"/>
                  </a:ext>
                </a:extLst>
              </a:tr>
              <a:tr h="143029">
                <a:tc vMerge="1">
                  <a:txBody>
                    <a:bodyPr/>
                    <a:lstStyle/>
                    <a:p>
                      <a:endParaRPr lang="tr-TR"/>
                    </a:p>
                  </a:txBody>
                  <a:tcPr/>
                </a:tc>
                <a:tc>
                  <a:txBody>
                    <a:bodyPr/>
                    <a:lstStyle/>
                    <a:p>
                      <a:pPr>
                        <a:lnSpc>
                          <a:spcPct val="107000"/>
                        </a:lnSpc>
                        <a:spcAft>
                          <a:spcPts val="0"/>
                        </a:spcAft>
                      </a:pPr>
                      <a:r>
                        <a:rPr lang="tr-TR" sz="700">
                          <a:effectLst/>
                        </a:rPr>
                        <a:t>Yüksekliği ayarlanabilen masa/sandalye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138480799"/>
                  </a:ext>
                </a:extLst>
              </a:tr>
              <a:tr h="143029">
                <a:tc vMerge="1">
                  <a:txBody>
                    <a:bodyPr/>
                    <a:lstStyle/>
                    <a:p>
                      <a:endParaRPr lang="tr-TR"/>
                    </a:p>
                  </a:txBody>
                  <a:tcPr/>
                </a:tc>
                <a:tc>
                  <a:txBody>
                    <a:bodyPr/>
                    <a:lstStyle/>
                    <a:p>
                      <a:pPr>
                        <a:lnSpc>
                          <a:spcPct val="107000"/>
                        </a:lnSpc>
                        <a:spcAft>
                          <a:spcPts val="0"/>
                        </a:spcAft>
                      </a:pPr>
                      <a:r>
                        <a:rPr lang="tr-TR" sz="700">
                          <a:effectLst/>
                        </a:rPr>
                        <a:t>Sınıf içi çalışmalarda/etkinliklerde ek süre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6060099"/>
                  </a:ext>
                </a:extLst>
              </a:tr>
              <a:tr h="143029">
                <a:tc vMerge="1">
                  <a:txBody>
                    <a:bodyPr/>
                    <a:lstStyle/>
                    <a:p>
                      <a:endParaRPr lang="tr-TR"/>
                    </a:p>
                  </a:txBody>
                  <a:tcPr/>
                </a:tc>
                <a:tc>
                  <a:txBody>
                    <a:bodyPr/>
                    <a:lstStyle/>
                    <a:p>
                      <a:pPr>
                        <a:lnSpc>
                          <a:spcPct val="107000"/>
                        </a:lnSpc>
                        <a:spcAft>
                          <a:spcPts val="0"/>
                        </a:spcAft>
                      </a:pPr>
                      <a:r>
                        <a:rPr lang="tr-TR" sz="700">
                          <a:effectLst/>
                        </a:rPr>
                        <a:t>Ders materyallerinin erişiminin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631717696"/>
                  </a:ext>
                </a:extLst>
              </a:tr>
              <a:tr h="143029">
                <a:tc vMerge="1">
                  <a:txBody>
                    <a:bodyPr/>
                    <a:lstStyle/>
                    <a:p>
                      <a:endParaRPr lang="tr-TR"/>
                    </a:p>
                  </a:txBody>
                  <a:tcPr/>
                </a:tc>
                <a:tc>
                  <a:txBody>
                    <a:bodyPr/>
                    <a:lstStyle/>
                    <a:p>
                      <a:pPr>
                        <a:lnSpc>
                          <a:spcPct val="107000"/>
                        </a:lnSpc>
                        <a:spcAft>
                          <a:spcPts val="0"/>
                        </a:spcAft>
                      </a:pPr>
                      <a:r>
                        <a:rPr lang="tr-TR" sz="700">
                          <a:effectLst/>
                        </a:rPr>
                        <a:t>Ders Kitaplarının PDF Hali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569727118"/>
                  </a:ext>
                </a:extLst>
              </a:tr>
              <a:tr h="286057">
                <a:tc vMerge="1">
                  <a:txBody>
                    <a:bodyPr/>
                    <a:lstStyle/>
                    <a:p>
                      <a:endParaRPr lang="tr-TR"/>
                    </a:p>
                  </a:txBody>
                  <a:tcPr/>
                </a:tc>
                <a:tc>
                  <a:txBody>
                    <a:bodyPr/>
                    <a:lstStyle/>
                    <a:p>
                      <a:pPr>
                        <a:lnSpc>
                          <a:spcPct val="107000"/>
                        </a:lnSpc>
                        <a:spcAft>
                          <a:spcPts val="0"/>
                        </a:spcAft>
                      </a:pPr>
                      <a:r>
                        <a:rPr lang="tr-TR" sz="700">
                          <a:effectLst/>
                        </a:rPr>
                        <a:t>Büyük puntolu ders materyallerinin sunulması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122712154"/>
                  </a:ext>
                </a:extLst>
              </a:tr>
              <a:tr h="429087">
                <a:tc vMerge="1">
                  <a:txBody>
                    <a:bodyPr/>
                    <a:lstStyle/>
                    <a:p>
                      <a:endParaRPr lang="tr-TR"/>
                    </a:p>
                  </a:txBody>
                  <a:tcPr/>
                </a:tc>
                <a:tc>
                  <a:txBody>
                    <a:bodyPr/>
                    <a:lstStyle/>
                    <a:p>
                      <a:pPr>
                        <a:lnSpc>
                          <a:spcPct val="107000"/>
                        </a:lnSpc>
                        <a:spcAft>
                          <a:spcPts val="0"/>
                        </a:spcAft>
                      </a:pPr>
                      <a:r>
                        <a:rPr lang="tr-TR" sz="700">
                          <a:effectLst/>
                        </a:rPr>
                        <a:t>Derslerde yardımcı partner desteğinin sağlanması (Aynı sınıfta eğitim gören gönüllü öğrenci/öğrenciler)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780638710"/>
                  </a:ext>
                </a:extLst>
              </a:tr>
              <a:tr h="143029">
                <a:tc vMerge="1">
                  <a:txBody>
                    <a:bodyPr/>
                    <a:lstStyle/>
                    <a:p>
                      <a:endParaRPr lang="tr-TR"/>
                    </a:p>
                  </a:txBody>
                  <a:tcPr/>
                </a:tc>
                <a:tc>
                  <a:txBody>
                    <a:bodyPr/>
                    <a:lstStyle/>
                    <a:p>
                      <a:pPr>
                        <a:lnSpc>
                          <a:spcPct val="107000"/>
                        </a:lnSpc>
                        <a:spcAft>
                          <a:spcPts val="0"/>
                        </a:spcAft>
                      </a:pPr>
                      <a:r>
                        <a:rPr lang="tr-TR" sz="700">
                          <a:effectLst/>
                        </a:rPr>
                        <a:t>Kısmi Zamanlı Öğrenci Desteği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89350366"/>
                  </a:ext>
                </a:extLst>
              </a:tr>
              <a:tr h="143029">
                <a:tc vMerge="1">
                  <a:txBody>
                    <a:bodyPr/>
                    <a:lstStyle/>
                    <a:p>
                      <a:endParaRPr lang="tr-TR"/>
                    </a:p>
                  </a:txBody>
                  <a:tcPr/>
                </a:tc>
                <a:tc>
                  <a:txBody>
                    <a:bodyPr/>
                    <a:lstStyle/>
                    <a:p>
                      <a:pPr>
                        <a:lnSpc>
                          <a:spcPct val="107000"/>
                        </a:lnSpc>
                        <a:spcAft>
                          <a:spcPts val="0"/>
                        </a:spcAft>
                      </a:pPr>
                      <a:r>
                        <a:rPr lang="tr-TR" sz="700">
                          <a:effectLst/>
                        </a:rPr>
                        <a:t>İşaret Dili Tercümanı Desteği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929320447"/>
                  </a:ext>
                </a:extLst>
              </a:tr>
              <a:tr h="143029">
                <a:tc vMerge="1">
                  <a:txBody>
                    <a:bodyPr/>
                    <a:lstStyle/>
                    <a:p>
                      <a:endParaRPr lang="tr-TR"/>
                    </a:p>
                  </a:txBody>
                  <a:tcPr/>
                </a:tc>
                <a:tc>
                  <a:txBody>
                    <a:bodyPr/>
                    <a:lstStyle/>
                    <a:p>
                      <a:pPr>
                        <a:lnSpc>
                          <a:spcPct val="107000"/>
                        </a:lnSpc>
                        <a:spcAft>
                          <a:spcPts val="0"/>
                        </a:spcAft>
                      </a:pPr>
                      <a:r>
                        <a:rPr lang="tr-TR" sz="700">
                          <a:effectLst/>
                        </a:rPr>
                        <a:t>Sınıfta İndiksiyon Döngü Sistemi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859183957"/>
                  </a:ext>
                </a:extLst>
              </a:tr>
              <a:tr h="143029">
                <a:tc vMerge="1">
                  <a:txBody>
                    <a:bodyPr/>
                    <a:lstStyle/>
                    <a:p>
                      <a:endParaRPr lang="tr-TR"/>
                    </a:p>
                  </a:txBody>
                  <a:tcPr/>
                </a:tc>
                <a:tc>
                  <a:txBody>
                    <a:bodyPr/>
                    <a:lstStyle/>
                    <a:p>
                      <a:pPr>
                        <a:lnSpc>
                          <a:spcPct val="107000"/>
                        </a:lnSpc>
                        <a:spcAft>
                          <a:spcPts val="0"/>
                        </a:spcAft>
                      </a:pPr>
                      <a:r>
                        <a:rPr lang="tr-TR" sz="700">
                          <a:effectLst/>
                        </a:rPr>
                        <a:t>Diğer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479738746"/>
                  </a:ext>
                </a:extLst>
              </a:tr>
              <a:tr h="286057">
                <a:tc rowSpan="10">
                  <a:txBody>
                    <a:bodyPr/>
                    <a:lstStyle/>
                    <a:p>
                      <a:pPr>
                        <a:lnSpc>
                          <a:spcPct val="107000"/>
                        </a:lnSpc>
                        <a:spcAft>
                          <a:spcPts val="0"/>
                        </a:spcAft>
                      </a:pPr>
                      <a:r>
                        <a:rPr lang="tr-TR" sz="700" dirty="0">
                          <a:effectLst/>
                        </a:rPr>
                        <a:t> </a:t>
                      </a:r>
                    </a:p>
                    <a:p>
                      <a:pPr>
                        <a:lnSpc>
                          <a:spcPct val="107000"/>
                        </a:lnSpc>
                        <a:spcAft>
                          <a:spcPts val="0"/>
                        </a:spcAft>
                      </a:pPr>
                      <a:r>
                        <a:rPr lang="tr-TR" sz="700" dirty="0">
                          <a:effectLst/>
                        </a:rPr>
                        <a:t>Sınav Uyarlamaları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nSpc>
                          <a:spcPct val="107000"/>
                        </a:lnSpc>
                        <a:spcAft>
                          <a:spcPts val="0"/>
                        </a:spcAft>
                      </a:pPr>
                      <a:r>
                        <a:rPr lang="tr-TR" sz="700">
                          <a:effectLst/>
                        </a:rPr>
                        <a:t>Sınav için yazıcı/okuyucu desteğinin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687836710"/>
                  </a:ext>
                </a:extLst>
              </a:tr>
              <a:tr h="143029">
                <a:tc vMerge="1">
                  <a:txBody>
                    <a:bodyPr/>
                    <a:lstStyle/>
                    <a:p>
                      <a:endParaRPr lang="tr-TR"/>
                    </a:p>
                  </a:txBody>
                  <a:tcPr/>
                </a:tc>
                <a:tc>
                  <a:txBody>
                    <a:bodyPr/>
                    <a:lstStyle/>
                    <a:p>
                      <a:pPr>
                        <a:lnSpc>
                          <a:spcPct val="107000"/>
                        </a:lnSpc>
                        <a:spcAft>
                          <a:spcPts val="0"/>
                        </a:spcAft>
                      </a:pPr>
                      <a:r>
                        <a:rPr lang="tr-TR" sz="700">
                          <a:effectLst/>
                        </a:rPr>
                        <a:t>Sınav için ek süre desteğinin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265464494"/>
                  </a:ext>
                </a:extLst>
              </a:tr>
              <a:tr h="429087">
                <a:tc vMerge="1">
                  <a:txBody>
                    <a:bodyPr/>
                    <a:lstStyle/>
                    <a:p>
                      <a:endParaRPr lang="tr-TR"/>
                    </a:p>
                  </a:txBody>
                  <a:tcPr/>
                </a:tc>
                <a:tc>
                  <a:txBody>
                    <a:bodyPr/>
                    <a:lstStyle/>
                    <a:p>
                      <a:pPr>
                        <a:lnSpc>
                          <a:spcPct val="107000"/>
                        </a:lnSpc>
                        <a:spcAft>
                          <a:spcPts val="0"/>
                        </a:spcAft>
                      </a:pPr>
                      <a:r>
                        <a:rPr lang="tr-TR" sz="700" dirty="0">
                          <a:effectLst/>
                        </a:rPr>
                        <a:t>Dikkati dağıtmayacak şekilde yapılandırılmış ayrı bir ortamda sınav yapılması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40047519"/>
                  </a:ext>
                </a:extLst>
              </a:tr>
              <a:tr h="286057">
                <a:tc vMerge="1">
                  <a:txBody>
                    <a:bodyPr/>
                    <a:lstStyle/>
                    <a:p>
                      <a:endParaRPr lang="tr-TR"/>
                    </a:p>
                  </a:txBody>
                  <a:tcPr/>
                </a:tc>
                <a:tc>
                  <a:txBody>
                    <a:bodyPr/>
                    <a:lstStyle/>
                    <a:p>
                      <a:pPr>
                        <a:lnSpc>
                          <a:spcPct val="107000"/>
                        </a:lnSpc>
                        <a:spcAft>
                          <a:spcPts val="0"/>
                        </a:spcAft>
                      </a:pPr>
                      <a:r>
                        <a:rPr lang="tr-TR" sz="700">
                          <a:effectLst/>
                        </a:rPr>
                        <a:t>Dilbilgisi veya yazım kuralları açısından esneklik</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438109760"/>
                  </a:ext>
                </a:extLst>
              </a:tr>
              <a:tr h="286057">
                <a:tc vMerge="1">
                  <a:txBody>
                    <a:bodyPr/>
                    <a:lstStyle/>
                    <a:p>
                      <a:endParaRPr lang="tr-TR"/>
                    </a:p>
                  </a:txBody>
                  <a:tcPr/>
                </a:tc>
                <a:tc>
                  <a:txBody>
                    <a:bodyPr/>
                    <a:lstStyle/>
                    <a:p>
                      <a:pPr>
                        <a:lnSpc>
                          <a:spcPct val="107000"/>
                        </a:lnSpc>
                        <a:spcAft>
                          <a:spcPts val="0"/>
                        </a:spcAft>
                      </a:pPr>
                      <a:r>
                        <a:rPr lang="tr-TR" sz="700">
                          <a:effectLst/>
                        </a:rPr>
                        <a:t>Basılı/elektronik sınav kağıtlarında yazı puntosunu büyütme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414742812"/>
                  </a:ext>
                </a:extLst>
              </a:tr>
              <a:tr h="143029">
                <a:tc vMerge="1">
                  <a:txBody>
                    <a:bodyPr/>
                    <a:lstStyle/>
                    <a:p>
                      <a:endParaRPr lang="tr-TR"/>
                    </a:p>
                  </a:txBody>
                  <a:tcPr/>
                </a:tc>
                <a:tc>
                  <a:txBody>
                    <a:bodyPr/>
                    <a:lstStyle/>
                    <a:p>
                      <a:pPr>
                        <a:lnSpc>
                          <a:spcPct val="107000"/>
                        </a:lnSpc>
                        <a:spcAft>
                          <a:spcPts val="0"/>
                        </a:spcAft>
                      </a:pPr>
                      <a:r>
                        <a:rPr lang="tr-TR" sz="700">
                          <a:effectLst/>
                        </a:rPr>
                        <a:t>Yüksekliği ayarlanabilen masa/sandalye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391613184"/>
                  </a:ext>
                </a:extLst>
              </a:tr>
              <a:tr h="286057">
                <a:tc vMerge="1">
                  <a:txBody>
                    <a:bodyPr/>
                    <a:lstStyle/>
                    <a:p>
                      <a:endParaRPr lang="tr-TR"/>
                    </a:p>
                  </a:txBody>
                  <a:tcPr/>
                </a:tc>
                <a:tc>
                  <a:txBody>
                    <a:bodyPr/>
                    <a:lstStyle/>
                    <a:p>
                      <a:pPr>
                        <a:lnSpc>
                          <a:spcPct val="107000"/>
                        </a:lnSpc>
                        <a:spcAft>
                          <a:spcPts val="0"/>
                        </a:spcAft>
                      </a:pPr>
                      <a:r>
                        <a:rPr lang="tr-TR" sz="700">
                          <a:effectLst/>
                        </a:rPr>
                        <a:t>Yazılı sınav ve test sınavlarının bilgisayar aracılığıyla yapılması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74723823"/>
                  </a:ext>
                </a:extLst>
              </a:tr>
              <a:tr h="286057">
                <a:tc vMerge="1">
                  <a:txBody>
                    <a:bodyPr/>
                    <a:lstStyle/>
                    <a:p>
                      <a:endParaRPr lang="tr-TR"/>
                    </a:p>
                  </a:txBody>
                  <a:tcPr/>
                </a:tc>
                <a:tc>
                  <a:txBody>
                    <a:bodyPr/>
                    <a:lstStyle/>
                    <a:p>
                      <a:pPr>
                        <a:lnSpc>
                          <a:spcPct val="107000"/>
                        </a:lnSpc>
                        <a:spcAft>
                          <a:spcPts val="0"/>
                        </a:spcAft>
                      </a:pPr>
                      <a:r>
                        <a:rPr lang="tr-TR" sz="700">
                          <a:effectLst/>
                        </a:rPr>
                        <a:t>Sınav Evrakının Flash İle Getirilmesi (PC Kullanan Öğrenciler İçin)</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454820730"/>
                  </a:ext>
                </a:extLst>
              </a:tr>
              <a:tr h="143029">
                <a:tc vMerge="1">
                  <a:txBody>
                    <a:bodyPr/>
                    <a:lstStyle/>
                    <a:p>
                      <a:endParaRPr lang="tr-TR"/>
                    </a:p>
                  </a:txBody>
                  <a:tcPr/>
                </a:tc>
                <a:tc>
                  <a:txBody>
                    <a:bodyPr/>
                    <a:lstStyle/>
                    <a:p>
                      <a:pPr>
                        <a:lnSpc>
                          <a:spcPct val="107000"/>
                        </a:lnSpc>
                        <a:spcAft>
                          <a:spcPts val="0"/>
                        </a:spcAft>
                      </a:pPr>
                      <a:r>
                        <a:rPr lang="tr-TR" sz="700">
                          <a:effectLst/>
                        </a:rPr>
                        <a:t>Braille Sınav Materyali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629711652"/>
                  </a:ext>
                </a:extLst>
              </a:tr>
              <a:tr h="143029">
                <a:tc vMerge="1">
                  <a:txBody>
                    <a:bodyPr/>
                    <a:lstStyle/>
                    <a:p>
                      <a:endParaRPr lang="tr-TR"/>
                    </a:p>
                  </a:txBody>
                  <a:tcPr/>
                </a:tc>
                <a:tc>
                  <a:txBody>
                    <a:bodyPr/>
                    <a:lstStyle/>
                    <a:p>
                      <a:pPr>
                        <a:lnSpc>
                          <a:spcPct val="107000"/>
                        </a:lnSpc>
                        <a:spcAft>
                          <a:spcPts val="0"/>
                        </a:spcAft>
                      </a:pPr>
                      <a:r>
                        <a:rPr lang="tr-TR" sz="700">
                          <a:effectLst/>
                        </a:rPr>
                        <a:t>Diğer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187622099"/>
                  </a:ext>
                </a:extLst>
              </a:tr>
            </a:tbl>
          </a:graphicData>
        </a:graphic>
      </p:graphicFrame>
      <p:grpSp>
        <p:nvGrpSpPr>
          <p:cNvPr id="21" name="Grup 20"/>
          <p:cNvGrpSpPr/>
          <p:nvPr/>
        </p:nvGrpSpPr>
        <p:grpSpPr>
          <a:xfrm>
            <a:off x="791361" y="303895"/>
            <a:ext cx="8536899" cy="341792"/>
            <a:chOff x="367038" y="683585"/>
            <a:chExt cx="8536899" cy="341792"/>
          </a:xfrm>
        </p:grpSpPr>
        <p:sp>
          <p:nvSpPr>
            <p:cNvPr id="22" name="Dikdörtgen 21"/>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Metin kutusu 22"/>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24" name="Oval 23"/>
          <p:cNvSpPr/>
          <p:nvPr/>
        </p:nvSpPr>
        <p:spPr>
          <a:xfrm>
            <a:off x="512214" y="261170"/>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04679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659422" y="1012448"/>
            <a:ext cx="8730958" cy="4801314"/>
          </a:xfrm>
          <a:prstGeom prst="rect">
            <a:avLst/>
          </a:prstGeom>
          <a:noFill/>
        </p:spPr>
        <p:txBody>
          <a:bodyPr wrap="square" rtlCol="0">
            <a:spAutoFit/>
          </a:bodyPr>
          <a:lstStyle/>
          <a:p>
            <a:r>
              <a:rPr lang="tr-TR" dirty="0"/>
              <a:t>Ankara Sosyal Bilimler Üniversitesinde öğrenim gören engelli öğrencilerimizin ve bu öğrencilere hizmet sunan personelin bilinçlendirilmesi, bilgilendirilmesi ve farkındalık oluşması için her akademik dönemde seminerler ve  eğitim programları düzenlenmektedir</a:t>
            </a:r>
            <a:r>
              <a:rPr lang="tr-TR" dirty="0" smtClean="0"/>
              <a:t>. </a:t>
            </a:r>
          </a:p>
          <a:p>
            <a:endParaRPr lang="tr-TR" dirty="0"/>
          </a:p>
          <a:p>
            <a:r>
              <a:rPr lang="tr-TR" dirty="0"/>
              <a:t>Düzenlenmesine ihtiyaç duyduğunuz, birlikte </a:t>
            </a:r>
            <a:r>
              <a:rPr lang="tr-TR" dirty="0" err="1" smtClean="0"/>
              <a:t>düzenlenlemek</a:t>
            </a:r>
            <a:r>
              <a:rPr lang="tr-TR" dirty="0" smtClean="0"/>
              <a:t> </a:t>
            </a:r>
            <a:r>
              <a:rPr lang="tr-TR" dirty="0"/>
              <a:t>istediğiniz eğitim taleplerinizi birimimize iletebilirsiniz. İletmek için birimimizi ziyaret edebilir </a:t>
            </a:r>
            <a:r>
              <a:rPr lang="tr-TR" dirty="0" smtClean="0"/>
              <a:t>veya </a:t>
            </a:r>
            <a:r>
              <a:rPr lang="tr-TR" b="1" dirty="0" smtClean="0"/>
              <a:t>‘Talep Şikayet Öneri Bildirimi’ </a:t>
            </a:r>
            <a:r>
              <a:rPr lang="tr-TR" dirty="0" smtClean="0"/>
              <a:t>bölümünden talepte bulunabilirsiniz.</a:t>
            </a:r>
          </a:p>
          <a:p>
            <a:endParaRPr lang="tr-TR" dirty="0"/>
          </a:p>
          <a:p>
            <a:r>
              <a:rPr lang="tr-TR" dirty="0"/>
              <a:t>Yayınlanan eğitimler Engelli Öğrenci Birimi’nin </a:t>
            </a:r>
            <a:r>
              <a:rPr lang="tr-TR" dirty="0" err="1"/>
              <a:t>youtube</a:t>
            </a:r>
            <a:r>
              <a:rPr lang="tr-TR" dirty="0"/>
              <a:t> kanalı ve web </a:t>
            </a:r>
            <a:r>
              <a:rPr lang="tr-TR" dirty="0" smtClean="0"/>
              <a:t>sayfasında yer alan </a:t>
            </a:r>
            <a:r>
              <a:rPr lang="tr-TR" dirty="0" err="1" smtClean="0"/>
              <a:t>zoom</a:t>
            </a:r>
            <a:r>
              <a:rPr lang="tr-TR" dirty="0" smtClean="0"/>
              <a:t> </a:t>
            </a:r>
            <a:r>
              <a:rPr lang="tr-TR" dirty="0" err="1" smtClean="0"/>
              <a:t>tv</a:t>
            </a:r>
            <a:r>
              <a:rPr lang="tr-TR" dirty="0" smtClean="0"/>
              <a:t> bölümünden </a:t>
            </a:r>
            <a:r>
              <a:rPr lang="tr-TR" dirty="0"/>
              <a:t>izlenebilmektedir.</a:t>
            </a:r>
          </a:p>
          <a:p>
            <a:endParaRPr lang="tr-TR" dirty="0" smtClean="0"/>
          </a:p>
          <a:p>
            <a:endParaRPr lang="tr-TR" dirty="0"/>
          </a:p>
          <a:p>
            <a:r>
              <a:rPr lang="tr-TR" dirty="0"/>
              <a:t>Öğrenci ve personellerimize </a:t>
            </a:r>
            <a:r>
              <a:rPr lang="tr-TR" dirty="0" smtClean="0"/>
              <a:t>gerekli</a:t>
            </a:r>
          </a:p>
          <a:p>
            <a:r>
              <a:rPr lang="tr-TR" dirty="0" smtClean="0"/>
              <a:t>duyurular </a:t>
            </a:r>
            <a:r>
              <a:rPr lang="tr-TR" dirty="0"/>
              <a:t>yapılmakla </a:t>
            </a:r>
            <a:r>
              <a:rPr lang="tr-TR" dirty="0" smtClean="0"/>
              <a:t>birlikte, Engelli</a:t>
            </a:r>
          </a:p>
          <a:p>
            <a:r>
              <a:rPr lang="tr-TR" dirty="0" smtClean="0"/>
              <a:t>Öğrenci </a:t>
            </a:r>
            <a:r>
              <a:rPr lang="tr-TR" dirty="0"/>
              <a:t>Birimimizin web ve </a:t>
            </a:r>
            <a:r>
              <a:rPr lang="tr-TR" dirty="0" err="1" smtClean="0"/>
              <a:t>instagram</a:t>
            </a:r>
            <a:endParaRPr lang="tr-TR" dirty="0" smtClean="0"/>
          </a:p>
          <a:p>
            <a:r>
              <a:rPr lang="tr-TR" dirty="0" smtClean="0"/>
              <a:t>sayfalarının </a:t>
            </a:r>
            <a:r>
              <a:rPr lang="tr-TR" dirty="0"/>
              <a:t>düzenli olarak takip </a:t>
            </a:r>
            <a:endParaRPr lang="tr-TR" dirty="0" smtClean="0"/>
          </a:p>
          <a:p>
            <a:r>
              <a:rPr lang="tr-TR" dirty="0" smtClean="0"/>
              <a:t>edilmesi </a:t>
            </a:r>
            <a:r>
              <a:rPr lang="tr-TR" dirty="0"/>
              <a:t>de önem arz etmektedir.</a:t>
            </a:r>
          </a:p>
        </p:txBody>
      </p:sp>
      <p:grpSp>
        <p:nvGrpSpPr>
          <p:cNvPr id="4" name="Grup 3"/>
          <p:cNvGrpSpPr/>
          <p:nvPr/>
        </p:nvGrpSpPr>
        <p:grpSpPr>
          <a:xfrm>
            <a:off x="729240" y="303892"/>
            <a:ext cx="8661140" cy="341792"/>
            <a:chOff x="242796" y="1196275"/>
            <a:chExt cx="8661140" cy="341792"/>
          </a:xfrm>
        </p:grpSpPr>
        <p:sp>
          <p:nvSpPr>
            <p:cNvPr id="8" name="Dikdörtgen 7"/>
            <p:cNvSpPr/>
            <p:nvPr/>
          </p:nvSpPr>
          <p:spPr>
            <a:xfrm>
              <a:off x="242796" y="1196275"/>
              <a:ext cx="8661140"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2796" y="1196275"/>
              <a:ext cx="8661140"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c) Seminer, Eğitimler</a:t>
              </a:r>
              <a:endParaRPr lang="tr-TR" sz="1700" kern="1200" dirty="0"/>
            </a:p>
          </p:txBody>
        </p:sp>
      </p:grpSp>
      <p:sp>
        <p:nvSpPr>
          <p:cNvPr id="7" name="Oval 6"/>
          <p:cNvSpPr/>
          <p:nvPr/>
        </p:nvSpPr>
        <p:spPr>
          <a:xfrm>
            <a:off x="434623" y="241931"/>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324720" y="11243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324720" y="332527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327483" y="222229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477" y="4020271"/>
            <a:ext cx="5188238" cy="2341340"/>
          </a:xfrm>
          <a:prstGeom prst="rect">
            <a:avLst/>
          </a:prstGeom>
        </p:spPr>
      </p:pic>
      <p:sp>
        <p:nvSpPr>
          <p:cNvPr id="13" name="Sağ Ok 12"/>
          <p:cNvSpPr/>
          <p:nvPr/>
        </p:nvSpPr>
        <p:spPr>
          <a:xfrm>
            <a:off x="324720" y="442323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008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2" y="11638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1" y="23977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421" y="4510454"/>
            <a:ext cx="3602471" cy="1835954"/>
          </a:xfrm>
          <a:prstGeom prst="rect">
            <a:avLst/>
          </a:prstGeom>
        </p:spPr>
      </p:pic>
      <p:sp>
        <p:nvSpPr>
          <p:cNvPr id="5" name="Metin kutusu 4"/>
          <p:cNvSpPr txBox="1"/>
          <p:nvPr/>
        </p:nvSpPr>
        <p:spPr>
          <a:xfrm>
            <a:off x="1090689" y="1047619"/>
            <a:ext cx="7719203" cy="5478423"/>
          </a:xfrm>
          <a:prstGeom prst="rect">
            <a:avLst/>
          </a:prstGeom>
          <a:noFill/>
        </p:spPr>
        <p:txBody>
          <a:bodyPr wrap="square" rtlCol="0">
            <a:spAutoFit/>
          </a:bodyPr>
          <a:lstStyle/>
          <a:p>
            <a:r>
              <a:rPr lang="tr-TR" sz="1400" dirty="0" smtClean="0"/>
              <a:t>Sümerbank </a:t>
            </a:r>
            <a:r>
              <a:rPr lang="tr-TR" sz="1400" dirty="0"/>
              <a:t>Binası giriş katı kütüphane alanı içerisinde bulunan Engelsiz Çalışma Salonu'muzdan tüm engelli öğrencilerimiz ve </a:t>
            </a:r>
            <a:r>
              <a:rPr lang="tr-TR" sz="1400" dirty="0" smtClean="0"/>
              <a:t>personellerimiz faydalanabilmektedir.</a:t>
            </a:r>
          </a:p>
          <a:p>
            <a:endParaRPr lang="tr-TR" sz="1400" dirty="0"/>
          </a:p>
          <a:p>
            <a:r>
              <a:rPr lang="tr-TR" sz="1400" dirty="0"/>
              <a:t>Sakin, dikkat dağıtmayan ve rahat bir ortamda çalışma olanağı bulabilirsiniz.</a:t>
            </a:r>
          </a:p>
          <a:p>
            <a:endParaRPr lang="tr-TR" sz="1400" dirty="0"/>
          </a:p>
          <a:p>
            <a:r>
              <a:rPr lang="tr-TR" sz="1400" dirty="0"/>
              <a:t> </a:t>
            </a:r>
          </a:p>
          <a:p>
            <a:r>
              <a:rPr lang="tr-TR" sz="1400" b="1" dirty="0"/>
              <a:t>Engelsiz Çalışma Salonu kapsamında</a:t>
            </a:r>
            <a:r>
              <a:rPr lang="tr-TR" sz="1400" b="1" dirty="0" smtClean="0"/>
              <a:t>:</a:t>
            </a:r>
            <a:endParaRPr lang="tr-TR" sz="1400" dirty="0"/>
          </a:p>
          <a:p>
            <a:endParaRPr lang="tr-TR" sz="1400" dirty="0"/>
          </a:p>
          <a:p>
            <a:r>
              <a:rPr lang="tr-TR" sz="1400" dirty="0"/>
              <a:t>• Oturma, Kitap Okuma, Dinlenme Alanı</a:t>
            </a:r>
          </a:p>
          <a:p>
            <a:r>
              <a:rPr lang="tr-TR" sz="1400" dirty="0"/>
              <a:t>• 3 Adet Bilgisayar,</a:t>
            </a:r>
          </a:p>
          <a:p>
            <a:r>
              <a:rPr lang="tr-TR" sz="1400" dirty="0"/>
              <a:t>• 3 Adet Kulaklık,</a:t>
            </a:r>
          </a:p>
          <a:p>
            <a:r>
              <a:rPr lang="tr-TR" sz="1400" dirty="0"/>
              <a:t>• Braille Alfabeli Kitaplar,</a:t>
            </a:r>
          </a:p>
          <a:p>
            <a:r>
              <a:rPr lang="tr-TR" sz="1400" dirty="0"/>
              <a:t>• Edebi Kitaplar Ve Ders Materyalleri,</a:t>
            </a:r>
          </a:p>
          <a:p>
            <a:r>
              <a:rPr lang="tr-TR" sz="1400" dirty="0"/>
              <a:t>• Ekran Okuma Programı </a:t>
            </a:r>
            <a:r>
              <a:rPr lang="tr-TR" sz="1400" dirty="0" err="1"/>
              <a:t>Jaws</a:t>
            </a:r>
            <a:r>
              <a:rPr lang="tr-TR" sz="1400" dirty="0"/>
              <a:t>,</a:t>
            </a:r>
          </a:p>
          <a:p>
            <a:r>
              <a:rPr lang="tr-TR" sz="1400" dirty="0"/>
              <a:t>• Ekran Büyütme Programı </a:t>
            </a:r>
            <a:r>
              <a:rPr lang="tr-TR" sz="1400" dirty="0" err="1"/>
              <a:t>ZoomText</a:t>
            </a:r>
            <a:r>
              <a:rPr lang="tr-TR" sz="1400" dirty="0"/>
              <a:t>,</a:t>
            </a:r>
          </a:p>
          <a:p>
            <a:r>
              <a:rPr lang="tr-TR" sz="1400" dirty="0"/>
              <a:t>• Braille Çeviri Programı-</a:t>
            </a:r>
            <a:r>
              <a:rPr lang="tr-TR" sz="1400" dirty="0" err="1"/>
              <a:t>Duxbury</a:t>
            </a:r>
            <a:r>
              <a:rPr lang="tr-TR" sz="1400" dirty="0"/>
              <a:t>,</a:t>
            </a:r>
          </a:p>
          <a:p>
            <a:r>
              <a:rPr lang="tr-TR" sz="1400" dirty="0"/>
              <a:t>• Braille Kabartma Yazıcı,</a:t>
            </a:r>
          </a:p>
          <a:p>
            <a:r>
              <a:rPr lang="tr-TR" sz="1400" dirty="0"/>
              <a:t>• Kameralı Doküman Okuma Programı,</a:t>
            </a:r>
          </a:p>
          <a:p>
            <a:r>
              <a:rPr lang="tr-TR" sz="1400" dirty="0"/>
              <a:t>• Kitap Tarayıcı (</a:t>
            </a:r>
            <a:r>
              <a:rPr lang="tr-TR" sz="1400" dirty="0" err="1"/>
              <a:t>Book</a:t>
            </a:r>
            <a:r>
              <a:rPr lang="tr-TR" sz="1400" dirty="0"/>
              <a:t> </a:t>
            </a:r>
            <a:r>
              <a:rPr lang="tr-TR" sz="1400" dirty="0" err="1"/>
              <a:t>Scanner</a:t>
            </a:r>
            <a:r>
              <a:rPr lang="tr-TR" sz="1400" dirty="0"/>
              <a:t>),</a:t>
            </a:r>
          </a:p>
          <a:p>
            <a:r>
              <a:rPr lang="tr-TR" sz="1400" dirty="0"/>
              <a:t>• Braille Kullanım Kılavuzu,</a:t>
            </a:r>
          </a:p>
          <a:p>
            <a:r>
              <a:rPr lang="tr-TR" sz="1400" dirty="0"/>
              <a:t>• Danışma bankosu,</a:t>
            </a:r>
          </a:p>
          <a:p>
            <a:r>
              <a:rPr lang="tr-TR" sz="1400" dirty="0"/>
              <a:t>• Kütüphane Alanına Ve Engelli Asansörüne Geçiş Alanı</a:t>
            </a:r>
          </a:p>
          <a:p>
            <a:endParaRPr lang="tr-TR" sz="1400" dirty="0"/>
          </a:p>
          <a:p>
            <a:r>
              <a:rPr lang="tr-TR" sz="1400" dirty="0"/>
              <a:t>Bulunmaktadır.</a:t>
            </a:r>
          </a:p>
          <a:p>
            <a:endParaRPr lang="tr-TR" sz="1400" dirty="0"/>
          </a:p>
        </p:txBody>
      </p:sp>
    </p:spTree>
    <p:extLst>
      <p:ext uri="{BB962C8B-B14F-4D97-AF65-F5344CB8AC3E}">
        <p14:creationId xmlns:p14="http://schemas.microsoft.com/office/powerpoint/2010/main" val="89302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920102" cy="7006002"/>
          </a:xfrm>
          <a:prstGeom prst="rect">
            <a:avLst/>
          </a:prstGeom>
        </p:spPr>
      </p:pic>
      <p:sp>
        <p:nvSpPr>
          <p:cNvPr id="5" name="Metin kutusu 4"/>
          <p:cNvSpPr txBox="1"/>
          <p:nvPr/>
        </p:nvSpPr>
        <p:spPr>
          <a:xfrm>
            <a:off x="269965" y="191589"/>
            <a:ext cx="9448801" cy="3416320"/>
          </a:xfrm>
          <a:prstGeom prst="rect">
            <a:avLst/>
          </a:prstGeom>
          <a:noFill/>
        </p:spPr>
        <p:txBody>
          <a:bodyPr wrap="square" rtlCol="0">
            <a:spAutoFit/>
          </a:bodyPr>
          <a:lstStyle/>
          <a:p>
            <a:pPr algn="ctr"/>
            <a:r>
              <a:rPr lang="tr-TR" sz="3400" b="1" dirty="0" smtClean="0">
                <a:solidFill>
                  <a:srgbClr val="681D44"/>
                </a:solidFill>
              </a:rPr>
              <a:t>ENGELLİ ÖĞRENCİLER</a:t>
            </a:r>
          </a:p>
          <a:p>
            <a:pPr algn="ctr"/>
            <a:r>
              <a:rPr lang="tr-TR" sz="3400" b="1" dirty="0" smtClean="0">
                <a:solidFill>
                  <a:srgbClr val="681D44"/>
                </a:solidFill>
              </a:rPr>
              <a:t>DANIŞMA </a:t>
            </a:r>
            <a:r>
              <a:rPr lang="tr-TR" sz="3400" b="1" dirty="0">
                <a:solidFill>
                  <a:srgbClr val="681D44"/>
                </a:solidFill>
              </a:rPr>
              <a:t>VE KOORDİNASYON BİRİMİ</a:t>
            </a:r>
          </a:p>
          <a:p>
            <a:pPr algn="ctr"/>
            <a:endParaRPr lang="tr-TR" sz="3400" b="1" dirty="0" smtClean="0">
              <a:solidFill>
                <a:srgbClr val="681D44"/>
              </a:solidFill>
            </a:endParaRPr>
          </a:p>
          <a:p>
            <a:pPr algn="ctr"/>
            <a:r>
              <a:rPr lang="tr-TR" sz="3400" b="1" dirty="0" smtClean="0">
                <a:solidFill>
                  <a:srgbClr val="681D44"/>
                </a:solidFill>
              </a:rPr>
              <a:t>ÖĞRENCİLER İÇİN</a:t>
            </a:r>
            <a:endParaRPr lang="tr-TR" sz="3400" b="1" dirty="0">
              <a:solidFill>
                <a:srgbClr val="681D44"/>
              </a:solidFill>
            </a:endParaRPr>
          </a:p>
          <a:p>
            <a:pPr algn="ctr"/>
            <a:r>
              <a:rPr lang="tr-TR" sz="4400" b="1" dirty="0">
                <a:solidFill>
                  <a:srgbClr val="681D44"/>
                </a:solidFill>
              </a:rPr>
              <a:t>ORYANTASYON </a:t>
            </a:r>
            <a:r>
              <a:rPr lang="tr-TR" sz="4400" b="1" dirty="0" smtClean="0">
                <a:solidFill>
                  <a:srgbClr val="681D44"/>
                </a:solidFill>
              </a:rPr>
              <a:t>REHBERİ</a:t>
            </a:r>
          </a:p>
          <a:p>
            <a:pPr algn="ctr"/>
            <a:r>
              <a:rPr lang="tr-TR" sz="3200" b="1" dirty="0" smtClean="0">
                <a:solidFill>
                  <a:srgbClr val="681D44"/>
                </a:solidFill>
              </a:rPr>
              <a:t>(2025-2026)</a:t>
            </a:r>
            <a:endParaRPr lang="tr-TR" sz="3200" b="1" dirty="0">
              <a:solidFill>
                <a:srgbClr val="681D44"/>
              </a:solidFill>
            </a:endParaRPr>
          </a:p>
        </p:txBody>
      </p:sp>
      <p:sp>
        <p:nvSpPr>
          <p:cNvPr id="4" name="Metin kutusu 3"/>
          <p:cNvSpPr txBox="1"/>
          <p:nvPr/>
        </p:nvSpPr>
        <p:spPr>
          <a:xfrm>
            <a:off x="6154615" y="5832495"/>
            <a:ext cx="3564152" cy="646331"/>
          </a:xfrm>
          <a:prstGeom prst="rect">
            <a:avLst/>
          </a:prstGeom>
          <a:noFill/>
        </p:spPr>
        <p:txBody>
          <a:bodyPr wrap="square" rtlCol="0">
            <a:spAutoFit/>
          </a:bodyPr>
          <a:lstStyle/>
          <a:p>
            <a:r>
              <a:rPr lang="tr-TR" b="1" i="1" dirty="0">
                <a:solidFill>
                  <a:schemeClr val="accent4">
                    <a:lumMod val="60000"/>
                    <a:lumOff val="40000"/>
                  </a:schemeClr>
                </a:solidFill>
              </a:rPr>
              <a:t>Dr. </a:t>
            </a:r>
            <a:r>
              <a:rPr lang="tr-TR" b="1" i="1" dirty="0" err="1">
                <a:solidFill>
                  <a:schemeClr val="accent4">
                    <a:lumMod val="60000"/>
                    <a:lumOff val="40000"/>
                  </a:schemeClr>
                </a:solidFill>
              </a:rPr>
              <a:t>Öğr</a:t>
            </a:r>
            <a:r>
              <a:rPr lang="tr-TR" b="1" i="1" dirty="0">
                <a:solidFill>
                  <a:schemeClr val="accent4">
                    <a:lumMod val="60000"/>
                    <a:lumOff val="40000"/>
                  </a:schemeClr>
                </a:solidFill>
              </a:rPr>
              <a:t>. Üyesi </a:t>
            </a:r>
            <a:r>
              <a:rPr lang="tr-TR" b="1" i="1" dirty="0" smtClean="0">
                <a:solidFill>
                  <a:schemeClr val="accent4">
                    <a:lumMod val="60000"/>
                    <a:lumOff val="40000"/>
                  </a:schemeClr>
                </a:solidFill>
              </a:rPr>
              <a:t>Zehra </a:t>
            </a:r>
            <a:r>
              <a:rPr lang="tr-TR" b="1" i="1" dirty="0" smtClean="0">
                <a:solidFill>
                  <a:schemeClr val="accent4">
                    <a:lumMod val="60000"/>
                    <a:lumOff val="40000"/>
                  </a:schemeClr>
                </a:solidFill>
              </a:rPr>
              <a:t>ALLAHVERDİ</a:t>
            </a:r>
          </a:p>
          <a:p>
            <a:r>
              <a:rPr lang="tr-TR" b="1" i="1" dirty="0" smtClean="0">
                <a:solidFill>
                  <a:schemeClr val="accent4">
                    <a:lumMod val="60000"/>
                    <a:lumOff val="40000"/>
                  </a:schemeClr>
                </a:solidFill>
              </a:rPr>
              <a:t>Melahat JAFARNEZHAD</a:t>
            </a:r>
            <a:endParaRPr lang="tr-TR" b="1" i="1" dirty="0">
              <a:solidFill>
                <a:schemeClr val="accent4">
                  <a:lumMod val="60000"/>
                  <a:lumOff val="40000"/>
                </a:schemeClr>
              </a:solidFill>
            </a:endParaRPr>
          </a:p>
        </p:txBody>
      </p:sp>
    </p:spTree>
    <p:extLst>
      <p:ext uri="{BB962C8B-B14F-4D97-AF65-F5344CB8AC3E}">
        <p14:creationId xmlns:p14="http://schemas.microsoft.com/office/powerpoint/2010/main" val="18340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4">
        <p15:prstTrans prst="pageCurlDouble"/>
      </p:transition>
    </mc:Choice>
    <mc:Fallback xmlns="">
      <p:transition spd="slow" advTm="234">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2" y="112871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0" y="284357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090689" y="1047619"/>
            <a:ext cx="7719203" cy="1815882"/>
          </a:xfrm>
          <a:prstGeom prst="rect">
            <a:avLst/>
          </a:prstGeom>
          <a:noFill/>
        </p:spPr>
        <p:txBody>
          <a:bodyPr wrap="square" rtlCol="0">
            <a:spAutoFit/>
          </a:bodyPr>
          <a:lstStyle/>
          <a:p>
            <a:pPr algn="ctr"/>
            <a:r>
              <a:rPr lang="tr-TR" sz="1400" b="1" dirty="0"/>
              <a:t>Engelsiz Çalışma Salonu Hakkında Detaylı </a:t>
            </a:r>
            <a:r>
              <a:rPr lang="tr-TR" sz="1400" b="1" dirty="0" smtClean="0"/>
              <a:t>Bilgiyi Nasıl Edinebilirim?</a:t>
            </a:r>
            <a:endParaRPr lang="tr-TR" sz="1400" b="1" dirty="0"/>
          </a:p>
          <a:p>
            <a:pPr algn="ctr"/>
            <a:endParaRPr lang="tr-TR" sz="1400" dirty="0"/>
          </a:p>
          <a:p>
            <a:pPr algn="ctr"/>
            <a:r>
              <a:rPr lang="tr-TR" sz="1400" dirty="0" smtClean="0"/>
              <a:t>Engelsiz.asbu.edu.tr web sitesi adresimizde hizmetler menüsünde yer alan Engelsiz Çalışma Salonu bölümüne girebilirsiniz.</a:t>
            </a:r>
          </a:p>
          <a:p>
            <a:pPr algn="ctr"/>
            <a:endParaRPr lang="tr-TR" sz="1400" dirty="0"/>
          </a:p>
          <a:p>
            <a:pPr algn="ctr"/>
            <a:r>
              <a:rPr lang="tr-TR" sz="1400" dirty="0" smtClean="0"/>
              <a:t>Engelsiz Çalışma Salonu Tanıtım Rehberi’ </a:t>
            </a:r>
            <a:r>
              <a:rPr lang="tr-TR" sz="1400" dirty="0" err="1" smtClean="0"/>
              <a:t>mizi</a:t>
            </a:r>
            <a:r>
              <a:rPr lang="tr-TR" sz="1400" dirty="0" smtClean="0"/>
              <a:t> inceleyebilir, tanıtım vidomuzu izleyebilirsiniz.</a:t>
            </a:r>
          </a:p>
          <a:p>
            <a:pPr algn="ctr"/>
            <a:endParaRPr lang="tr-TR" sz="1400" dirty="0"/>
          </a:p>
          <a:p>
            <a:pPr algn="ctr"/>
            <a:endParaRPr lang="tr-TR" sz="1400" dirty="0" smtClean="0"/>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472" y="4316858"/>
            <a:ext cx="3179614" cy="2127898"/>
          </a:xfrm>
          <a:prstGeom prst="rect">
            <a:avLst/>
          </a:prstGeom>
        </p:spPr>
      </p:pic>
      <p:sp>
        <p:nvSpPr>
          <p:cNvPr id="19" name="Metin kutusu 18"/>
          <p:cNvSpPr txBox="1"/>
          <p:nvPr/>
        </p:nvSpPr>
        <p:spPr>
          <a:xfrm>
            <a:off x="1090687" y="2782635"/>
            <a:ext cx="7719203" cy="2462213"/>
          </a:xfrm>
          <a:prstGeom prst="rect">
            <a:avLst/>
          </a:prstGeom>
          <a:noFill/>
        </p:spPr>
        <p:txBody>
          <a:bodyPr wrap="square" rtlCol="0">
            <a:spAutoFit/>
          </a:bodyPr>
          <a:lstStyle/>
          <a:p>
            <a:pPr algn="ctr"/>
            <a:r>
              <a:rPr lang="tr-TR" sz="1400" b="1" dirty="0"/>
              <a:t>Engelsiz Çalışma Salonu’n da ki Özel Cihaz Ve Programları Kullanmayı Nasıl Öğrenebilirim? </a:t>
            </a:r>
          </a:p>
          <a:p>
            <a:pPr algn="ctr"/>
            <a:endParaRPr lang="tr-TR" sz="1400" dirty="0"/>
          </a:p>
          <a:p>
            <a:pPr algn="ctr"/>
            <a:r>
              <a:rPr lang="tr-TR" sz="1400" dirty="0"/>
              <a:t>Engelsiz.asbu.edu.tr web sitesi üzerinden Hizmetler menüsünden </a:t>
            </a:r>
            <a:r>
              <a:rPr lang="tr-TR" sz="1400" dirty="0" err="1" smtClean="0"/>
              <a:t>Engesiz</a:t>
            </a:r>
            <a:r>
              <a:rPr lang="tr-TR" sz="1400" dirty="0" smtClean="0"/>
              <a:t> </a:t>
            </a:r>
            <a:r>
              <a:rPr lang="tr-TR" sz="1400" dirty="0"/>
              <a:t>Çalışma Bölümü’nde yer alan tanıtım rehberi ve eğitim videolarını izleyerek.</a:t>
            </a:r>
          </a:p>
          <a:p>
            <a:pPr algn="ctr"/>
            <a:endParaRPr lang="tr-TR" sz="1400" dirty="0"/>
          </a:p>
          <a:p>
            <a:pPr algn="ctr"/>
            <a:r>
              <a:rPr lang="tr-TR" sz="1400" dirty="0"/>
              <a:t>@</a:t>
            </a:r>
            <a:r>
              <a:rPr lang="tr-TR" sz="1400" dirty="0" err="1"/>
              <a:t>ASBUEngelliOgrenciBirimi</a:t>
            </a:r>
            <a:r>
              <a:rPr lang="tr-TR" sz="1400" dirty="0"/>
              <a:t> </a:t>
            </a:r>
            <a:r>
              <a:rPr lang="tr-TR" sz="1400" dirty="0" err="1"/>
              <a:t>youtube</a:t>
            </a:r>
            <a:r>
              <a:rPr lang="tr-TR" sz="1400" dirty="0"/>
              <a:t> </a:t>
            </a:r>
            <a:r>
              <a:rPr lang="tr-TR" sz="1400" dirty="0" smtClean="0"/>
              <a:t>kanalında </a:t>
            </a:r>
            <a:r>
              <a:rPr lang="tr-TR" sz="1400" dirty="0"/>
              <a:t>Engelsiz Çalışma Salonu oynatma listesinde ki videoları izleyerek öğrenebilirsiniz.</a:t>
            </a:r>
          </a:p>
          <a:p>
            <a:pPr algn="ctr"/>
            <a:endParaRPr lang="tr-TR" sz="1400" dirty="0" smtClean="0"/>
          </a:p>
          <a:p>
            <a:pPr algn="ctr"/>
            <a:endParaRPr lang="tr-TR" sz="1400" dirty="0"/>
          </a:p>
          <a:p>
            <a:pPr algn="ctr"/>
            <a:endParaRPr lang="tr-TR" sz="1400" dirty="0"/>
          </a:p>
          <a:p>
            <a:pPr algn="ctr"/>
            <a:endParaRPr lang="tr-TR" sz="1400" dirty="0" smtClean="0"/>
          </a:p>
        </p:txBody>
      </p:sp>
    </p:spTree>
    <p:extLst>
      <p:ext uri="{BB962C8B-B14F-4D97-AF65-F5344CB8AC3E}">
        <p14:creationId xmlns:p14="http://schemas.microsoft.com/office/powerpoint/2010/main" val="1936849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1090689" y="1065203"/>
            <a:ext cx="7724622" cy="3062377"/>
          </a:xfrm>
          <a:prstGeom prst="rect">
            <a:avLst/>
          </a:prstGeom>
          <a:noFill/>
        </p:spPr>
        <p:txBody>
          <a:bodyPr wrap="square" rtlCol="0">
            <a:spAutoFit/>
          </a:bodyPr>
          <a:lstStyle/>
          <a:p>
            <a:pPr algn="ctr"/>
            <a:r>
              <a:rPr lang="tr-TR" sz="1400" b="1" dirty="0"/>
              <a:t>Görme ve ortopedik engelli öğrencilerimiz Sağlık Kurulu raporları ile aşağıdaki internet kütüphanelere üye olabilir, kaynaklara online erişebilirler.</a:t>
            </a:r>
          </a:p>
          <a:p>
            <a:pPr algn="ctr"/>
            <a:endParaRPr lang="tr-TR" sz="900" b="1" dirty="0">
              <a:solidFill>
                <a:srgbClr val="555557"/>
              </a:solidFill>
            </a:endParaRPr>
          </a:p>
          <a:p>
            <a:pPr algn="ctr"/>
            <a:r>
              <a:rPr lang="tr-TR" sz="1600" dirty="0">
                <a:hlinkClick r:id="rId3"/>
              </a:rPr>
              <a:t>Engelsiz </a:t>
            </a:r>
            <a:r>
              <a:rPr lang="tr-TR" sz="1600" dirty="0" smtClean="0">
                <a:hlinkClick r:id="rId3"/>
              </a:rPr>
              <a:t>Kütüphane</a:t>
            </a:r>
            <a:endParaRPr lang="tr-TR" sz="1600" dirty="0"/>
          </a:p>
          <a:p>
            <a:pPr algn="ctr"/>
            <a:r>
              <a:rPr lang="tr-TR" sz="1600" dirty="0">
                <a:hlinkClick r:id="rId4"/>
              </a:rPr>
              <a:t>Kadıköy Belediyesi Sesli </a:t>
            </a:r>
            <a:r>
              <a:rPr lang="tr-TR" sz="1600" dirty="0" smtClean="0">
                <a:hlinkClick r:id="rId4"/>
              </a:rPr>
              <a:t>Kütüphane</a:t>
            </a:r>
            <a:r>
              <a:rPr lang="tr-TR" sz="1600" dirty="0"/>
              <a:t> </a:t>
            </a:r>
            <a:endParaRPr lang="tr-TR" sz="1600" dirty="0" smtClean="0"/>
          </a:p>
          <a:p>
            <a:pPr algn="ctr"/>
            <a:r>
              <a:rPr lang="tr-TR" sz="1600" dirty="0" smtClean="0">
                <a:hlinkClick r:id="rId5"/>
              </a:rPr>
              <a:t>Milli </a:t>
            </a:r>
            <a:r>
              <a:rPr lang="tr-TR" sz="1600" dirty="0">
                <a:hlinkClick r:id="rId5"/>
              </a:rPr>
              <a:t>Kütüphane Konuşan </a:t>
            </a:r>
            <a:r>
              <a:rPr lang="tr-TR" sz="1600" dirty="0" smtClean="0">
                <a:hlinkClick r:id="rId5"/>
              </a:rPr>
              <a:t>Kitaplık</a:t>
            </a:r>
            <a:endParaRPr lang="tr-TR" sz="1600" u="sng" dirty="0">
              <a:hlinkClick r:id="rId5"/>
            </a:endParaRPr>
          </a:p>
          <a:p>
            <a:pPr algn="ctr"/>
            <a:r>
              <a:rPr lang="tr-TR" sz="1600" dirty="0" smtClean="0">
                <a:hlinkClick r:id="rId5"/>
              </a:rPr>
              <a:t>Türkiye </a:t>
            </a:r>
            <a:r>
              <a:rPr lang="tr-TR" sz="1600" dirty="0">
                <a:hlinkClick r:id="rId5"/>
              </a:rPr>
              <a:t>Görme Özürlüler </a:t>
            </a:r>
            <a:r>
              <a:rPr lang="tr-TR" sz="1600" dirty="0" smtClean="0">
                <a:hlinkClick r:id="rId5"/>
              </a:rPr>
              <a:t>Kitaplığı</a:t>
            </a:r>
          </a:p>
          <a:p>
            <a:endParaRPr lang="tr-TR" dirty="0">
              <a:hlinkClick r:id="rId5"/>
            </a:endParaRPr>
          </a:p>
          <a:p>
            <a:pPr lvl="0" algn="ctr" eaLnBrk="0" fontAlgn="base" hangingPunct="0">
              <a:spcBef>
                <a:spcPct val="0"/>
              </a:spcBef>
              <a:spcAft>
                <a:spcPct val="0"/>
              </a:spcAft>
            </a:pPr>
            <a:endParaRPr lang="tr-TR" altLang="tr-TR" sz="1400" b="1" dirty="0" smtClean="0">
              <a:solidFill>
                <a:srgbClr val="555557"/>
              </a:solidFill>
            </a:endParaRPr>
          </a:p>
          <a:p>
            <a:pPr lvl="0" algn="ctr" fontAlgn="base">
              <a:spcBef>
                <a:spcPct val="0"/>
              </a:spcBef>
              <a:spcAft>
                <a:spcPct val="0"/>
              </a:spcAft>
            </a:pPr>
            <a:r>
              <a:rPr lang="tr-TR" altLang="tr-TR" sz="1400" b="1" dirty="0"/>
              <a:t>Üniversitemiz GETEM (Görme Engelliler Teknoloji ve Eğitim Laboratuvarı) üyesidir. </a:t>
            </a:r>
            <a:r>
              <a:rPr lang="tr-TR" altLang="tr-TR" sz="1400" b="1" dirty="0" err="1"/>
              <a:t>GETEM’e</a:t>
            </a:r>
            <a:r>
              <a:rPr lang="tr-TR" altLang="tr-TR" sz="1400" b="1" dirty="0"/>
              <a:t> üye olmak için Kütüphane Ve Dokümantasyon Daire Başkanlığı’nın Engelsiz Çalışma Salonu personelleriyle iletişime geçebilirsiniz.</a:t>
            </a:r>
          </a:p>
          <a:p>
            <a:endParaRPr lang="tr-TR" dirty="0" smtClean="0">
              <a:hlinkClick r:id="rId5"/>
            </a:endParaRPr>
          </a:p>
        </p:txBody>
      </p:sp>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09" y="117950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4694" y="3991708"/>
            <a:ext cx="2599729" cy="2294791"/>
          </a:xfrm>
          <a:prstGeom prst="rect">
            <a:avLst/>
          </a:prstGeom>
        </p:spPr>
      </p:pic>
      <p:sp>
        <p:nvSpPr>
          <p:cNvPr id="12" name="Sağ Ok 11"/>
          <p:cNvSpPr/>
          <p:nvPr/>
        </p:nvSpPr>
        <p:spPr>
          <a:xfrm>
            <a:off x="207410" y="319331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59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99225"/>
            <a:ext cx="7483184" cy="386300"/>
            <a:chOff x="248570" y="772736"/>
            <a:chExt cx="7483184" cy="386300"/>
          </a:xfrm>
        </p:grpSpPr>
        <p:sp>
          <p:nvSpPr>
            <p:cNvPr id="8" name="Dikdörtgen 7"/>
            <p:cNvSpPr/>
            <p:nvPr/>
          </p:nvSpPr>
          <p:spPr>
            <a:xfrm>
              <a:off x="248570" y="772736"/>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772736"/>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e) Kısmi Zamanlı Öğrenci Desteği</a:t>
              </a:r>
              <a:endParaRPr lang="tr-TR" sz="2000" kern="1200" dirty="0"/>
            </a:p>
          </p:txBody>
        </p:sp>
      </p:grpSp>
      <p:sp>
        <p:nvSpPr>
          <p:cNvPr id="7" name="Oval 6"/>
          <p:cNvSpPr/>
          <p:nvPr/>
        </p:nvSpPr>
        <p:spPr>
          <a:xfrm>
            <a:off x="1090689" y="25093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550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7000" y="2442047"/>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12604" y="362677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423" y="4958862"/>
            <a:ext cx="2058603" cy="1451532"/>
          </a:xfrm>
          <a:prstGeom prst="rect">
            <a:avLst/>
          </a:prstGeom>
        </p:spPr>
      </p:pic>
      <p:sp>
        <p:nvSpPr>
          <p:cNvPr id="5" name="Metin kutusu 4"/>
          <p:cNvSpPr txBox="1"/>
          <p:nvPr/>
        </p:nvSpPr>
        <p:spPr>
          <a:xfrm>
            <a:off x="1266092" y="1038822"/>
            <a:ext cx="7552593" cy="5139869"/>
          </a:xfrm>
          <a:prstGeom prst="rect">
            <a:avLst/>
          </a:prstGeom>
          <a:noFill/>
        </p:spPr>
        <p:txBody>
          <a:bodyPr wrap="square" rtlCol="0">
            <a:spAutoFit/>
          </a:bodyPr>
          <a:lstStyle/>
          <a:p>
            <a:r>
              <a:rPr lang="tr-TR" dirty="0"/>
              <a:t>Raporuyla birlikte Engelli Öğrenci Birimi'ne başvuran, Engelli Öğrenci Birimi'nde dosyası bulunan engelli öğrencilerimiz "Kısmi Zamanlı Öğrenci Desteği" almayı veya Engelli Öğrenci Birimi'nde "Kısmi Zamanlı Öğrenci Olarak Çalışmayı" talep edebilir</a:t>
            </a:r>
            <a:r>
              <a:rPr lang="tr-TR" dirty="0" smtClean="0"/>
              <a:t>.</a:t>
            </a:r>
          </a:p>
          <a:p>
            <a:endParaRPr lang="tr-TR" dirty="0"/>
          </a:p>
          <a:p>
            <a:r>
              <a:rPr lang="tr-TR" dirty="0"/>
              <a:t>Kısmi zamanlı öğrenci desteği talep eden veya kısmi öğrenci olarak çalışmak isteyen öğrencilerimiz her eğitim-öğretim yılı başında taleplerini Engelli Öğrenci Birimi'ne iletmelidirler</a:t>
            </a:r>
            <a:r>
              <a:rPr lang="tr-TR" dirty="0" smtClean="0"/>
              <a:t>.</a:t>
            </a:r>
          </a:p>
          <a:p>
            <a:endParaRPr lang="tr-TR" dirty="0"/>
          </a:p>
          <a:p>
            <a:r>
              <a:rPr lang="tr-TR" dirty="0"/>
              <a:t>Engelli Öğrenci Birimi, Sağlık Kültür Daire Başkanlığı ile birlikte talebi değerlendirmektedir</a:t>
            </a:r>
            <a:r>
              <a:rPr lang="tr-TR" dirty="0" smtClean="0"/>
              <a:t>.</a:t>
            </a:r>
          </a:p>
          <a:p>
            <a:endParaRPr lang="tr-TR" dirty="0"/>
          </a:p>
          <a:p>
            <a:r>
              <a:rPr lang="tr-TR" sz="1600" dirty="0"/>
              <a:t>Talep değerlendirilirken </a:t>
            </a:r>
            <a:r>
              <a:rPr lang="tr-TR" sz="1600" dirty="0">
                <a:hlinkClick r:id="rId4"/>
              </a:rPr>
              <a:t>"</a:t>
            </a:r>
            <a:r>
              <a:rPr lang="tr-TR" sz="1600" dirty="0">
                <a:hlinkClick r:id="rId5"/>
              </a:rPr>
              <a:t>YÖK Engelli Bireylere Yönelik Sınav Uygulamalarında ve Engelli Kontenjanında Aranacak Sağlık Şartlarına Dair Yönetmelik</a:t>
            </a:r>
            <a:r>
              <a:rPr lang="tr-TR" sz="1600" dirty="0">
                <a:hlinkClick r:id="rId4"/>
              </a:rPr>
              <a:t>"</a:t>
            </a:r>
            <a:r>
              <a:rPr lang="tr-TR" sz="1600" dirty="0"/>
              <a:t> göz önünde bulundurulmaktadır</a:t>
            </a:r>
            <a:r>
              <a:rPr lang="tr-TR" sz="1600" dirty="0" smtClean="0"/>
              <a:t>.</a:t>
            </a:r>
          </a:p>
          <a:p>
            <a:endParaRPr lang="tr-TR" sz="1600" dirty="0"/>
          </a:p>
          <a:p>
            <a:r>
              <a:rPr lang="tr-TR" sz="1600" dirty="0"/>
              <a:t>Kısmi zamanlı öğrenci olarak görev yapacak kişilerin çalışma </a:t>
            </a:r>
            <a:r>
              <a:rPr lang="tr-TR" sz="1600" dirty="0" smtClean="0"/>
              <a:t>koşulları</a:t>
            </a:r>
          </a:p>
          <a:p>
            <a:r>
              <a:rPr lang="tr-TR" sz="1600" dirty="0" smtClean="0">
                <a:hlinkClick r:id="rId6"/>
              </a:rPr>
              <a:t>Kısmi </a:t>
            </a:r>
            <a:r>
              <a:rPr lang="tr-TR" sz="1600" dirty="0">
                <a:hlinkClick r:id="rId6"/>
              </a:rPr>
              <a:t>Zamanlı Öğrenci (KZÖ) Çalışma Yönergesi</a:t>
            </a:r>
            <a:r>
              <a:rPr lang="tr-TR" sz="1600" dirty="0"/>
              <a:t> </a:t>
            </a:r>
            <a:r>
              <a:rPr lang="tr-TR" sz="1600" dirty="0" smtClean="0"/>
              <a:t>doğrultusunda</a:t>
            </a:r>
          </a:p>
          <a:p>
            <a:r>
              <a:rPr lang="tr-TR" sz="1600" dirty="0" smtClean="0"/>
              <a:t>belirlenmektedir</a:t>
            </a:r>
            <a:r>
              <a:rPr lang="tr-TR" sz="1600" dirty="0"/>
              <a:t>. </a:t>
            </a:r>
          </a:p>
        </p:txBody>
      </p:sp>
      <p:sp>
        <p:nvSpPr>
          <p:cNvPr id="13" name="Sağ Ok 12"/>
          <p:cNvSpPr/>
          <p:nvPr/>
        </p:nvSpPr>
        <p:spPr>
          <a:xfrm>
            <a:off x="207413" y="440614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201552" y="541412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6143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99225"/>
            <a:ext cx="7483184" cy="386300"/>
            <a:chOff x="248570" y="772736"/>
            <a:chExt cx="7483184" cy="386300"/>
          </a:xfrm>
        </p:grpSpPr>
        <p:sp>
          <p:nvSpPr>
            <p:cNvPr id="8" name="Dikdörtgen 7"/>
            <p:cNvSpPr/>
            <p:nvPr/>
          </p:nvSpPr>
          <p:spPr>
            <a:xfrm>
              <a:off x="248570" y="772736"/>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772736"/>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f) Glütensiz Yemek Hizmeti</a:t>
              </a:r>
              <a:endParaRPr lang="tr-TR" sz="2000" kern="1200" dirty="0"/>
            </a:p>
          </p:txBody>
        </p:sp>
      </p:grpSp>
      <p:sp>
        <p:nvSpPr>
          <p:cNvPr id="7" name="Oval 6"/>
          <p:cNvSpPr/>
          <p:nvPr/>
        </p:nvSpPr>
        <p:spPr>
          <a:xfrm>
            <a:off x="1090689" y="25093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550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7000" y="193545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266092" y="1038822"/>
            <a:ext cx="7552593" cy="4278094"/>
          </a:xfrm>
          <a:prstGeom prst="rect">
            <a:avLst/>
          </a:prstGeom>
          <a:noFill/>
        </p:spPr>
        <p:txBody>
          <a:bodyPr wrap="square" rtlCol="0">
            <a:spAutoFit/>
          </a:bodyPr>
          <a:lstStyle/>
          <a:p>
            <a:r>
              <a:rPr lang="tr-TR" sz="1600" dirty="0"/>
              <a:t>Üniversitemizdeki tüm </a:t>
            </a:r>
            <a:r>
              <a:rPr lang="tr-TR" sz="1600" dirty="0" err="1" smtClean="0"/>
              <a:t>çölyak</a:t>
            </a:r>
            <a:r>
              <a:rPr lang="tr-TR" sz="1600" dirty="0" smtClean="0"/>
              <a:t> </a:t>
            </a:r>
            <a:r>
              <a:rPr lang="tr-TR" sz="1600" dirty="0"/>
              <a:t>hastası öğrenci ve personellerimiz için yemekhanelerimizde </a:t>
            </a:r>
            <a:r>
              <a:rPr lang="tr-TR" sz="1600" dirty="0" smtClean="0"/>
              <a:t>glütensiz </a:t>
            </a:r>
            <a:r>
              <a:rPr lang="tr-TR" sz="1600" dirty="0"/>
              <a:t>yemek menüsü verilmektedir.</a:t>
            </a:r>
          </a:p>
          <a:p>
            <a:endParaRPr lang="tr-TR" sz="1600" dirty="0"/>
          </a:p>
          <a:p>
            <a:r>
              <a:rPr lang="tr-TR" sz="1600" dirty="0"/>
              <a:t>Hizmetten faydalanmak isteyen öğrenci ve personellerimiz başvuru formunu doldurup, sağlık kurulu raporunu </a:t>
            </a:r>
            <a:r>
              <a:rPr lang="tr-TR" sz="1600" dirty="0">
                <a:hlinkClick r:id="rId3"/>
              </a:rPr>
              <a:t>engelsiz@asbu.edu.tr</a:t>
            </a:r>
            <a:r>
              <a:rPr lang="tr-TR" sz="1600" dirty="0"/>
              <a:t> adresine göndermelidirler</a:t>
            </a:r>
            <a:r>
              <a:rPr lang="tr-TR" sz="1600" dirty="0" smtClean="0"/>
              <a:t>.</a:t>
            </a:r>
            <a:endParaRPr lang="tr-TR" sz="1600" dirty="0"/>
          </a:p>
          <a:p>
            <a:endParaRPr lang="tr-TR" sz="1600" dirty="0"/>
          </a:p>
          <a:p>
            <a:r>
              <a:rPr lang="tr-TR" sz="1600" dirty="0"/>
              <a:t>Her eğitim-öğretim yılı başında daha önce talepte bulunulmuş olsa dahi başvurular güncellenmelidir. </a:t>
            </a:r>
          </a:p>
          <a:p>
            <a:endParaRPr lang="tr-TR" sz="1600" dirty="0"/>
          </a:p>
          <a:p>
            <a:r>
              <a:rPr lang="tr-TR" sz="1600" dirty="0"/>
              <a:t>Her eğitim-öğretim yılı başında başvuru koşulları ve tarihi tüm öğrenci ve personellerimize e-posta yoluyla gönderilecek, sosyal medya hesaplarımızda ve web sitemizde yayınlanacaktır</a:t>
            </a:r>
            <a:r>
              <a:rPr lang="tr-TR" sz="1600" dirty="0" smtClean="0"/>
              <a:t>.</a:t>
            </a:r>
          </a:p>
          <a:p>
            <a:endParaRPr lang="tr-TR" sz="1600" dirty="0"/>
          </a:p>
          <a:p>
            <a:endParaRPr lang="tr-TR" sz="1600" dirty="0"/>
          </a:p>
          <a:p>
            <a:endParaRPr lang="tr-TR" sz="1600" dirty="0"/>
          </a:p>
          <a:p>
            <a:endParaRPr lang="tr-TR" sz="1600" dirty="0" smtClean="0"/>
          </a:p>
          <a:p>
            <a:endParaRPr lang="tr-TR" sz="1600" dirty="0"/>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515" y="4036823"/>
            <a:ext cx="2317796" cy="2317796"/>
          </a:xfrm>
          <a:prstGeom prst="rect">
            <a:avLst/>
          </a:prstGeom>
        </p:spPr>
      </p:pic>
      <p:sp>
        <p:nvSpPr>
          <p:cNvPr id="15" name="Sağ Ok 14"/>
          <p:cNvSpPr/>
          <p:nvPr/>
        </p:nvSpPr>
        <p:spPr>
          <a:xfrm>
            <a:off x="221518" y="267064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17000" y="336187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872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28425" y="304479"/>
            <a:ext cx="8662036" cy="340618"/>
            <a:chOff x="241993" y="170309"/>
            <a:chExt cx="8662036" cy="340618"/>
          </a:xfrm>
        </p:grpSpPr>
        <p:sp>
          <p:nvSpPr>
            <p:cNvPr id="8" name="Dikdörtgen 7"/>
            <p:cNvSpPr/>
            <p:nvPr/>
          </p:nvSpPr>
          <p:spPr>
            <a:xfrm>
              <a:off x="241993" y="170309"/>
              <a:ext cx="8662036"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1993" y="170309"/>
              <a:ext cx="8662036"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g</a:t>
              </a:r>
              <a:r>
                <a:rPr lang="tr-TR" sz="1700" kern="1200" dirty="0" smtClean="0"/>
                <a:t>) Danışmanlık Hizmeti</a:t>
              </a:r>
              <a:endParaRPr lang="tr-TR" sz="1700" kern="1200" dirty="0"/>
            </a:p>
          </p:txBody>
        </p:sp>
      </p:grpSp>
      <p:sp>
        <p:nvSpPr>
          <p:cNvPr id="7" name="Oval 6"/>
          <p:cNvSpPr/>
          <p:nvPr/>
        </p:nvSpPr>
        <p:spPr>
          <a:xfrm>
            <a:off x="515538" y="261902"/>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6"/>
            <a:ext cx="219807" cy="119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1" y="334137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1" y="224480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4027247"/>
            <a:ext cx="3721181" cy="1487775"/>
          </a:xfrm>
          <a:prstGeom prst="rect">
            <a:avLst/>
          </a:prstGeom>
        </p:spPr>
      </p:pic>
      <p:sp>
        <p:nvSpPr>
          <p:cNvPr id="5" name="Metin kutusu 4"/>
          <p:cNvSpPr txBox="1"/>
          <p:nvPr/>
        </p:nvSpPr>
        <p:spPr>
          <a:xfrm>
            <a:off x="728425" y="1021245"/>
            <a:ext cx="8662036" cy="5355312"/>
          </a:xfrm>
          <a:prstGeom prst="rect">
            <a:avLst/>
          </a:prstGeom>
          <a:noFill/>
        </p:spPr>
        <p:txBody>
          <a:bodyPr wrap="square" rtlCol="0">
            <a:spAutoFit/>
          </a:bodyPr>
          <a:lstStyle/>
          <a:p>
            <a:r>
              <a:rPr lang="tr-TR" dirty="0"/>
              <a:t>Ankara Sosyal Bilimler Üniversitesinde öğrenim gören Engelli öğrencilerimizin  yaşam kalitelerini yükseltmek ve karşılaştıkları sorunlara daha kolay çözüm bulmalarına yardımcı olmak amacıyla Engelli Öğrenci Birimimiz danışmanlık hizmeti </a:t>
            </a:r>
            <a:r>
              <a:rPr lang="tr-TR" dirty="0" smtClean="0"/>
              <a:t>sunmaktadır.</a:t>
            </a:r>
          </a:p>
          <a:p>
            <a:endParaRPr lang="tr-TR" dirty="0"/>
          </a:p>
          <a:p>
            <a:r>
              <a:rPr lang="tr-TR" dirty="0" smtClean="0"/>
              <a:t>Engellilik </a:t>
            </a:r>
            <a:r>
              <a:rPr lang="tr-TR" dirty="0"/>
              <a:t>alanında ihtiyaç duyulan hizmetler konusunda engelli öğrencilerimiz, engelli personellerimiz ve akademik personellerimiz birimimiz ile irtibata geçebilir, danışmanlık alabilir, birlikte çözüm üretebilirler.</a:t>
            </a:r>
          </a:p>
          <a:p>
            <a:r>
              <a:rPr lang="tr-TR" dirty="0"/>
              <a:t/>
            </a:r>
            <a:br>
              <a:rPr lang="tr-TR" dirty="0"/>
            </a:br>
            <a:r>
              <a:rPr lang="tr-TR" dirty="0"/>
              <a:t>Psikolojik Danışmanlığa ihtiyaç duymanız halinde üniversitemizin Psikolojik Danışmanlık Ve Rehberlik Servisi'nden psikolog randevusu oluşturabilirsiniz</a:t>
            </a:r>
            <a:r>
              <a:rPr lang="tr-TR" dirty="0" smtClean="0"/>
              <a:t>.</a:t>
            </a:r>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r>
              <a:rPr lang="tr-TR" b="1" dirty="0" smtClean="0"/>
              <a:t>Psikolojik </a:t>
            </a:r>
            <a:r>
              <a:rPr lang="tr-TR" b="1" dirty="0"/>
              <a:t>Danışmanlık Ve Rehberlik Servisi'nden Randevu Almak İçin:</a:t>
            </a:r>
          </a:p>
          <a:p>
            <a:r>
              <a:rPr lang="tr-TR" b="1" dirty="0" smtClean="0">
                <a:solidFill>
                  <a:srgbClr val="0070C0"/>
                </a:solidFill>
              </a:rPr>
              <a:t>sksdb.asbu.edu.tr/tr/psikolojik-</a:t>
            </a:r>
            <a:r>
              <a:rPr lang="tr-TR" b="1" dirty="0" err="1" smtClean="0">
                <a:solidFill>
                  <a:srgbClr val="0070C0"/>
                </a:solidFill>
              </a:rPr>
              <a:t>danismanlik</a:t>
            </a:r>
            <a:r>
              <a:rPr lang="tr-TR" b="1" dirty="0" smtClean="0">
                <a:solidFill>
                  <a:srgbClr val="0070C0"/>
                </a:solidFill>
              </a:rPr>
              <a:t>-ve-rehberlik-hizmeti</a:t>
            </a:r>
            <a:endParaRPr lang="tr-TR" b="1" dirty="0" smtClean="0"/>
          </a:p>
        </p:txBody>
      </p:sp>
    </p:spTree>
    <p:extLst>
      <p:ext uri="{BB962C8B-B14F-4D97-AF65-F5344CB8AC3E}">
        <p14:creationId xmlns:p14="http://schemas.microsoft.com/office/powerpoint/2010/main" val="2343845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90333" y="304478"/>
            <a:ext cx="8538221" cy="340618"/>
            <a:chOff x="365808" y="681237"/>
            <a:chExt cx="8538221" cy="340618"/>
          </a:xfrm>
        </p:grpSpPr>
        <p:sp>
          <p:nvSpPr>
            <p:cNvPr id="8" name="Dikdörtgen 7"/>
            <p:cNvSpPr/>
            <p:nvPr/>
          </p:nvSpPr>
          <p:spPr>
            <a:xfrm>
              <a:off x="365808" y="681237"/>
              <a:ext cx="8538221"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5808" y="681237"/>
              <a:ext cx="8538221"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h</a:t>
              </a:r>
              <a:r>
                <a:rPr lang="tr-TR" sz="1700" kern="1200" dirty="0" smtClean="0"/>
                <a:t>) Diyetisyen Desteği</a:t>
              </a:r>
              <a:endParaRPr lang="tr-TR" sz="1700" kern="1200" dirty="0"/>
            </a:p>
          </p:txBody>
        </p:sp>
      </p:grpSp>
      <p:sp>
        <p:nvSpPr>
          <p:cNvPr id="7" name="Oval 6"/>
          <p:cNvSpPr/>
          <p:nvPr/>
        </p:nvSpPr>
        <p:spPr>
          <a:xfrm>
            <a:off x="577446" y="261901"/>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2603" y="196599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3" y="361730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487" y="2933848"/>
            <a:ext cx="3480097" cy="3480097"/>
          </a:xfrm>
          <a:prstGeom prst="rect">
            <a:avLst/>
          </a:prstGeom>
        </p:spPr>
      </p:pic>
      <p:sp>
        <p:nvSpPr>
          <p:cNvPr id="5" name="Metin kutusu 4"/>
          <p:cNvSpPr txBox="1"/>
          <p:nvPr/>
        </p:nvSpPr>
        <p:spPr>
          <a:xfrm>
            <a:off x="790332" y="1021248"/>
            <a:ext cx="8538222" cy="3970318"/>
          </a:xfrm>
          <a:prstGeom prst="rect">
            <a:avLst/>
          </a:prstGeom>
          <a:noFill/>
        </p:spPr>
        <p:txBody>
          <a:bodyPr wrap="square" rtlCol="0">
            <a:spAutoFit/>
          </a:bodyPr>
          <a:lstStyle/>
          <a:p>
            <a:r>
              <a:rPr lang="tr-TR" dirty="0"/>
              <a:t>Raporuyla birlikte Engelli Öğrenci Birimi'ne başvuran, Engelli Öğrenci Birimi'nde dosyası bulunan tüm öğrencilerimiz "Diyetisyen Desteği" talep edebilirler.</a:t>
            </a:r>
          </a:p>
          <a:p>
            <a:endParaRPr lang="tr-TR" dirty="0"/>
          </a:p>
          <a:p>
            <a:r>
              <a:rPr lang="tr-TR" dirty="0"/>
              <a:t>Engelli Öğrenci </a:t>
            </a:r>
            <a:r>
              <a:rPr lang="tr-TR" dirty="0" smtClean="0"/>
              <a:t>Birimi, </a:t>
            </a:r>
            <a:r>
              <a:rPr lang="tr-TR" dirty="0"/>
              <a:t>başvuran öğrenci ve diyetisyenle iletişime geçerek ilk randevunun gün ve saatini belirler</a:t>
            </a:r>
            <a:r>
              <a:rPr lang="tr-TR" dirty="0" smtClean="0"/>
              <a:t>.</a:t>
            </a:r>
          </a:p>
          <a:p>
            <a:endParaRPr lang="tr-TR" dirty="0"/>
          </a:p>
          <a:p>
            <a:r>
              <a:rPr lang="tr-TR" dirty="0"/>
              <a:t>Öğrenci beslenme danışmanlığı almaya devam etmek isterse gelecek randevularını diyetisyen ile birlikte belirleyerek ilerler.</a:t>
            </a:r>
          </a:p>
          <a:p>
            <a:r>
              <a:rPr lang="tr-TR" dirty="0"/>
              <a:t> </a:t>
            </a:r>
          </a:p>
          <a:p>
            <a:r>
              <a:rPr lang="tr-TR" dirty="0"/>
              <a:t>Diyetisyen desteği talep etmek, beslenme danışmanlığı alabilmek için:</a:t>
            </a:r>
          </a:p>
          <a:p>
            <a:r>
              <a:rPr lang="tr-TR" dirty="0"/>
              <a:t>Engelli Öğrenci Birimine gelerek talepte bulunabilirsiniz.</a:t>
            </a:r>
          </a:p>
          <a:p>
            <a:r>
              <a:rPr lang="tr-TR" dirty="0">
                <a:hlinkClick r:id="rId4"/>
              </a:rPr>
              <a:t>"Talep Şikayet Öneri </a:t>
            </a:r>
            <a:r>
              <a:rPr lang="tr-TR" dirty="0" err="1">
                <a:hlinkClick r:id="rId4"/>
              </a:rPr>
              <a:t>Formu"nu</a:t>
            </a:r>
            <a:r>
              <a:rPr lang="tr-TR" dirty="0"/>
              <a:t> </a:t>
            </a:r>
            <a:r>
              <a:rPr lang="tr-TR" dirty="0" smtClean="0"/>
              <a:t>doldurarak</a:t>
            </a:r>
          </a:p>
          <a:p>
            <a:r>
              <a:rPr lang="tr-TR" dirty="0" smtClean="0">
                <a:hlinkClick r:id="rId5"/>
              </a:rPr>
              <a:t>engelsiz@asbu.edu.tr</a:t>
            </a:r>
            <a:r>
              <a:rPr lang="tr-TR" dirty="0"/>
              <a:t> adresine e-mail </a:t>
            </a:r>
            <a:r>
              <a:rPr lang="tr-TR" dirty="0" smtClean="0"/>
              <a:t>atarak</a:t>
            </a:r>
          </a:p>
          <a:p>
            <a:r>
              <a:rPr lang="tr-TR" dirty="0" smtClean="0"/>
              <a:t>talepte </a:t>
            </a:r>
            <a:r>
              <a:rPr lang="tr-TR" dirty="0"/>
              <a:t>bulunabilirsiniz.</a:t>
            </a:r>
          </a:p>
        </p:txBody>
      </p:sp>
      <p:sp>
        <p:nvSpPr>
          <p:cNvPr id="13" name="Sağ Ok 12"/>
          <p:cNvSpPr/>
          <p:nvPr/>
        </p:nvSpPr>
        <p:spPr>
          <a:xfrm>
            <a:off x="207412" y="280196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0201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728425" y="1021239"/>
            <a:ext cx="8662036" cy="5262979"/>
          </a:xfrm>
          <a:prstGeom prst="rect">
            <a:avLst/>
          </a:prstGeom>
          <a:noFill/>
        </p:spPr>
        <p:txBody>
          <a:bodyPr wrap="square" rtlCol="0">
            <a:spAutoFit/>
          </a:bodyPr>
          <a:lstStyle/>
          <a:p>
            <a:r>
              <a:rPr lang="tr-TR" sz="1600" dirty="0"/>
              <a:t>Üniversitemizde fizyoterapist bulunmamaktadır. Fizyoterapi desteği talep eden öğrencilerimiz Ankara Büyükşehir Belediyesi'nin </a:t>
            </a:r>
            <a:r>
              <a:rPr lang="tr-TR" sz="1600" dirty="0">
                <a:hlinkClick r:id="rId3"/>
              </a:rPr>
              <a:t>Engelliler Hizmet ve Rehabilitasyon Merkezi'</a:t>
            </a:r>
            <a:r>
              <a:rPr lang="tr-TR" sz="1600" dirty="0"/>
              <a:t>ne yönlendirilecektir</a:t>
            </a:r>
            <a:r>
              <a:rPr lang="tr-TR" sz="1600" dirty="0" smtClean="0"/>
              <a:t>.</a:t>
            </a:r>
          </a:p>
          <a:p>
            <a:endParaRPr lang="tr-TR" sz="1600" dirty="0"/>
          </a:p>
          <a:p>
            <a:r>
              <a:rPr lang="tr-TR" sz="1600" dirty="0"/>
              <a:t>Engelliler Hizmet Merkezindeki Fizyoterapist, talebi olan engelli birey ile telefon görüşmesi gerçekleştirip gerekli durumlarda kendi değerlendirmesi için engelli bireyi merkeze davet etmektedir. Fizyoterapi verilmesine engel bir durumu olmayan engelli bireyler için program hazırlanmakta ve seanslar halinde hizmet verilmektedir. Hidroterapi (havuz tedavisi) hizmetinden de Fizyoterapistin uygun gördüğü hastalar yararlanmaktadır. Bu hizmetleri alan engellilerimiz asansörlü araçlarla evlerinden alınıp merkezimize götürülüp hizmeti aldıktan sonra tekrar evlerine bırakılmaktadır</a:t>
            </a:r>
            <a:r>
              <a:rPr lang="tr-TR" sz="1600" dirty="0" smtClean="0"/>
              <a:t>. Hizmet ücretsizdir.</a:t>
            </a:r>
          </a:p>
          <a:p>
            <a:endParaRPr lang="tr-TR" sz="1600" dirty="0"/>
          </a:p>
          <a:p>
            <a:r>
              <a:rPr lang="tr-TR" sz="1600" dirty="0"/>
              <a:t>İletişim Bilgileri</a:t>
            </a:r>
            <a:r>
              <a:rPr lang="tr-TR" sz="1600" dirty="0" smtClean="0"/>
              <a:t>:</a:t>
            </a:r>
          </a:p>
          <a:p>
            <a:r>
              <a:rPr lang="tr-TR" sz="1600" dirty="0"/>
              <a:t/>
            </a:r>
            <a:br>
              <a:rPr lang="tr-TR" sz="1600" dirty="0"/>
            </a:br>
            <a:r>
              <a:rPr lang="tr-TR" sz="1600" dirty="0"/>
              <a:t>Adres: Sincan Harikalar Diyarı Parkı İçi Fatih Sincan / </a:t>
            </a:r>
            <a:r>
              <a:rPr lang="tr-TR" sz="1600" dirty="0" smtClean="0"/>
              <a:t>ANKARA</a:t>
            </a:r>
          </a:p>
          <a:p>
            <a:endParaRPr lang="tr-TR" sz="1600" dirty="0"/>
          </a:p>
          <a:p>
            <a:r>
              <a:rPr lang="tr-TR" sz="1600" dirty="0"/>
              <a:t>Telefon :</a:t>
            </a:r>
          </a:p>
          <a:p>
            <a:r>
              <a:rPr lang="tr-TR" sz="1600" dirty="0"/>
              <a:t>(0312) 273 38 37</a:t>
            </a:r>
            <a:br>
              <a:rPr lang="tr-TR" sz="1600" dirty="0"/>
            </a:br>
            <a:r>
              <a:rPr lang="tr-TR" sz="1600" dirty="0"/>
              <a:t>(0312) 273 66 56</a:t>
            </a:r>
            <a:br>
              <a:rPr lang="tr-TR" sz="1600" dirty="0"/>
            </a:br>
            <a:r>
              <a:rPr lang="tr-TR" sz="1600" dirty="0"/>
              <a:t>(0312) 272 05 88</a:t>
            </a:r>
            <a:br>
              <a:rPr lang="tr-TR" sz="1600" dirty="0"/>
            </a:br>
            <a:r>
              <a:rPr lang="tr-TR" sz="1600" dirty="0"/>
              <a:t>(0312) 507 10 01</a:t>
            </a:r>
            <a:br>
              <a:rPr lang="tr-TR" sz="1600" dirty="0"/>
            </a:br>
            <a:r>
              <a:rPr lang="tr-TR" sz="1600" dirty="0"/>
              <a:t>Faks : (0312) 507 49 60</a:t>
            </a:r>
          </a:p>
        </p:txBody>
      </p:sp>
      <p:grpSp>
        <p:nvGrpSpPr>
          <p:cNvPr id="4" name="Grup 3"/>
          <p:cNvGrpSpPr/>
          <p:nvPr/>
        </p:nvGrpSpPr>
        <p:grpSpPr>
          <a:xfrm>
            <a:off x="728425" y="304479"/>
            <a:ext cx="8662036" cy="340618"/>
            <a:chOff x="241993" y="1192165"/>
            <a:chExt cx="8662036" cy="340618"/>
          </a:xfrm>
        </p:grpSpPr>
        <p:sp>
          <p:nvSpPr>
            <p:cNvPr id="8" name="Dikdörtgen 7"/>
            <p:cNvSpPr/>
            <p:nvPr/>
          </p:nvSpPr>
          <p:spPr>
            <a:xfrm>
              <a:off x="241993" y="1192165"/>
              <a:ext cx="8662036"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1993" y="1192165"/>
              <a:ext cx="8662036"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ı</a:t>
              </a:r>
              <a:r>
                <a:rPr lang="tr-TR" sz="1700" kern="1200" dirty="0" smtClean="0"/>
                <a:t>) Fizyoterapi Desteği</a:t>
              </a:r>
              <a:endParaRPr lang="tr-TR" sz="1700" kern="1200" dirty="0"/>
            </a:p>
          </p:txBody>
        </p:sp>
      </p:grpSp>
      <p:sp>
        <p:nvSpPr>
          <p:cNvPr id="7" name="Oval 6"/>
          <p:cNvSpPr/>
          <p:nvPr/>
        </p:nvSpPr>
        <p:spPr>
          <a:xfrm>
            <a:off x="515538" y="261902"/>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138277" y="112506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138277" y="181597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138277" y="378603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488" y="3956537"/>
            <a:ext cx="3391603" cy="2415023"/>
          </a:xfrm>
          <a:prstGeom prst="rect">
            <a:avLst/>
          </a:prstGeom>
        </p:spPr>
      </p:pic>
    </p:spTree>
    <p:extLst>
      <p:ext uri="{BB962C8B-B14F-4D97-AF65-F5344CB8AC3E}">
        <p14:creationId xmlns:p14="http://schemas.microsoft.com/office/powerpoint/2010/main" val="6938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3" name="Grup 12"/>
          <p:cNvGrpSpPr/>
          <p:nvPr/>
        </p:nvGrpSpPr>
        <p:grpSpPr>
          <a:xfrm>
            <a:off x="492035" y="315694"/>
            <a:ext cx="531158" cy="758798"/>
            <a:chOff x="1" y="1200872"/>
            <a:chExt cx="531158" cy="758798"/>
          </a:xfrm>
        </p:grpSpPr>
        <p:sp>
          <p:nvSpPr>
            <p:cNvPr id="14" name="Köşeli Çift Ayraç 13"/>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10</a:t>
              </a:r>
              <a:endParaRPr lang="tr-TR" sz="1400" kern="1200" dirty="0"/>
            </a:p>
          </p:txBody>
        </p:sp>
      </p:grpSp>
      <p:grpSp>
        <p:nvGrpSpPr>
          <p:cNvPr id="16" name="Grup 15"/>
          <p:cNvGrpSpPr/>
          <p:nvPr/>
        </p:nvGrpSpPr>
        <p:grpSpPr>
          <a:xfrm>
            <a:off x="1023191" y="314710"/>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FontTx/>
                <a:buChar char="••"/>
              </a:pPr>
              <a:r>
                <a:rPr lang="tr-TR" sz="2800" dirty="0" smtClean="0"/>
                <a:t>Değişim </a:t>
              </a:r>
              <a:r>
                <a:rPr lang="tr-TR" sz="2800" dirty="0"/>
                <a:t>Programları Kredi Ve </a:t>
              </a:r>
              <a:r>
                <a:rPr lang="tr-TR" sz="2800" dirty="0" smtClean="0"/>
                <a:t>Yurtlar</a:t>
              </a:r>
              <a:endParaRPr lang="tr-TR" sz="2800" dirty="0"/>
            </a:p>
          </p:txBody>
        </p:sp>
      </p:grpSp>
      <p:graphicFrame>
        <p:nvGraphicFramePr>
          <p:cNvPr id="7" name="Diyagram 6"/>
          <p:cNvGraphicFramePr/>
          <p:nvPr>
            <p:extLst>
              <p:ext uri="{D42A27DB-BD31-4B8C-83A1-F6EECF244321}">
                <p14:modId xmlns:p14="http://schemas.microsoft.com/office/powerpoint/2010/main" val="2935120070"/>
              </p:ext>
            </p:extLst>
          </p:nvPr>
        </p:nvGraphicFramePr>
        <p:xfrm>
          <a:off x="1651000" y="1227666"/>
          <a:ext cx="6604000" cy="95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742351868"/>
              </p:ext>
            </p:extLst>
          </p:nvPr>
        </p:nvGraphicFramePr>
        <p:xfrm>
          <a:off x="942111" y="790821"/>
          <a:ext cx="8471854" cy="7506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p:cNvGraphicFramePr/>
          <p:nvPr>
            <p:extLst>
              <p:ext uri="{D42A27DB-BD31-4B8C-83A1-F6EECF244321}">
                <p14:modId xmlns:p14="http://schemas.microsoft.com/office/powerpoint/2010/main" val="2996321634"/>
              </p:ext>
            </p:extLst>
          </p:nvPr>
        </p:nvGraphicFramePr>
        <p:xfrm>
          <a:off x="953837" y="3325930"/>
          <a:ext cx="8460128" cy="7506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Metin kutusu 25"/>
          <p:cNvSpPr txBox="1"/>
          <p:nvPr/>
        </p:nvSpPr>
        <p:spPr>
          <a:xfrm>
            <a:off x="861646" y="1539556"/>
            <a:ext cx="8552319" cy="1615827"/>
          </a:xfrm>
          <a:prstGeom prst="rect">
            <a:avLst/>
          </a:prstGeom>
          <a:noFill/>
        </p:spPr>
        <p:txBody>
          <a:bodyPr wrap="square" rtlCol="0">
            <a:spAutoFit/>
          </a:bodyPr>
          <a:lstStyle/>
          <a:p>
            <a:r>
              <a:rPr lang="tr-TR" sz="1600" u="sng" dirty="0" err="1">
                <a:hlinkClick r:id="rId18"/>
              </a:rPr>
              <a:t>Erasmus</a:t>
            </a:r>
            <a:r>
              <a:rPr lang="tr-TR" sz="1600" u="sng" dirty="0">
                <a:hlinkClick r:id="rId18"/>
              </a:rPr>
              <a:t> Değişim Programı</a:t>
            </a:r>
            <a:endParaRPr lang="tr-TR" sz="1600" u="sng" dirty="0"/>
          </a:p>
          <a:p>
            <a:r>
              <a:rPr lang="tr-TR" sz="1600" u="sng" dirty="0">
                <a:hlinkClick r:id="rId19"/>
              </a:rPr>
              <a:t>Farabi Değişim Programı</a:t>
            </a:r>
            <a:endParaRPr lang="tr-TR" sz="1600" u="sng" dirty="0"/>
          </a:p>
          <a:p>
            <a:r>
              <a:rPr lang="tr-TR" sz="1600" u="sng" dirty="0">
                <a:hlinkClick r:id="rId20"/>
              </a:rPr>
              <a:t>Mevlana Değişim </a:t>
            </a:r>
            <a:r>
              <a:rPr lang="tr-TR" sz="1600" u="sng" dirty="0" smtClean="0">
                <a:hlinkClick r:id="rId20"/>
              </a:rPr>
              <a:t>Programı</a:t>
            </a:r>
            <a:endParaRPr lang="tr-TR" sz="1600" u="sng" dirty="0"/>
          </a:p>
          <a:p>
            <a:endParaRPr lang="tr-TR" sz="900" dirty="0"/>
          </a:p>
          <a:p>
            <a:r>
              <a:rPr lang="tr-TR" sz="1400" dirty="0" smtClean="0"/>
              <a:t>Öğrencilerimiz üniversitemizin </a:t>
            </a:r>
            <a:r>
              <a:rPr lang="tr-TR" sz="1400" dirty="0" err="1" smtClean="0"/>
              <a:t>Uluslarası</a:t>
            </a:r>
            <a:r>
              <a:rPr lang="tr-TR" sz="1400" dirty="0" smtClean="0"/>
              <a:t> Ofis Birimi ile görüşerek programlar konusunda bilgi alabilirler.</a:t>
            </a:r>
          </a:p>
          <a:p>
            <a:endParaRPr lang="tr-TR" sz="1400" dirty="0" smtClean="0"/>
          </a:p>
          <a:p>
            <a:r>
              <a:rPr lang="tr-TR" sz="1400" dirty="0"/>
              <a:t>Ayrıca web sitemizde ve </a:t>
            </a:r>
            <a:r>
              <a:rPr lang="tr-TR" sz="1400" dirty="0" err="1"/>
              <a:t>youtube</a:t>
            </a:r>
            <a:r>
              <a:rPr lang="tr-TR" sz="1400" dirty="0"/>
              <a:t> kanalımızda bulunan ‘Değişim Programı’ başlıklı eğitimi izleyebilirler.</a:t>
            </a:r>
          </a:p>
        </p:txBody>
      </p:sp>
      <p:sp>
        <p:nvSpPr>
          <p:cNvPr id="27" name="Metin kutusu 26"/>
          <p:cNvSpPr txBox="1"/>
          <p:nvPr/>
        </p:nvSpPr>
        <p:spPr>
          <a:xfrm>
            <a:off x="861646" y="4109837"/>
            <a:ext cx="8546123" cy="2800767"/>
          </a:xfrm>
          <a:prstGeom prst="rect">
            <a:avLst/>
          </a:prstGeom>
          <a:noFill/>
        </p:spPr>
        <p:txBody>
          <a:bodyPr wrap="square" rtlCol="0">
            <a:spAutoFit/>
          </a:bodyPr>
          <a:lstStyle/>
          <a:p>
            <a:r>
              <a:rPr lang="tr-TR" sz="1600" dirty="0" smtClean="0"/>
              <a:t>Öğrencilerimiz </a:t>
            </a:r>
            <a:r>
              <a:rPr lang="tr-TR" sz="1600" dirty="0"/>
              <a:t>T.C. Gençlik ve Spor </a:t>
            </a:r>
            <a:r>
              <a:rPr lang="tr-TR" sz="1600" dirty="0" smtClean="0"/>
              <a:t>Bakanlığı’na bağlı Kredi Ve Yurtlar Genel Müdürlüğü’nün web sayfasından Hizmetlerimiz bölümünden yurt hizmetleri ,</a:t>
            </a:r>
            <a:r>
              <a:rPr lang="tr-TR" sz="1600" dirty="0" err="1" smtClean="0"/>
              <a:t>kredi&amp;burs</a:t>
            </a:r>
            <a:r>
              <a:rPr lang="tr-TR" sz="1600" dirty="0" smtClean="0"/>
              <a:t> hizmetleri ve eğitim hizmetleri bölümlerinden detaylı bilgi alabilir, başvuru yapabilirler.</a:t>
            </a:r>
          </a:p>
          <a:p>
            <a:endParaRPr lang="tr-TR" sz="1600" dirty="0"/>
          </a:p>
          <a:p>
            <a:r>
              <a:rPr lang="tr-TR" sz="1600" dirty="0" smtClean="0"/>
              <a:t>Ayrıca engelli öğrencilere burs veren özel kuruluş, dernek ve vakıflara</a:t>
            </a:r>
          </a:p>
          <a:p>
            <a:r>
              <a:rPr lang="tr-TR" sz="1600" dirty="0" smtClean="0"/>
              <a:t>başvurabilirler.</a:t>
            </a:r>
          </a:p>
          <a:p>
            <a:endParaRPr lang="tr-TR" sz="1600" dirty="0" smtClean="0"/>
          </a:p>
          <a:p>
            <a:r>
              <a:rPr lang="tr-TR" sz="1600" dirty="0" smtClean="0"/>
              <a:t>Başvuru konusunda destek almak için birimimize başvurabilirler.</a:t>
            </a:r>
          </a:p>
          <a:p>
            <a:endParaRPr lang="tr-TR" sz="1600" dirty="0"/>
          </a:p>
          <a:p>
            <a:endParaRPr lang="tr-TR" sz="1600" dirty="0"/>
          </a:p>
          <a:p>
            <a:endParaRPr lang="tr-TR" sz="1600" dirty="0"/>
          </a:p>
        </p:txBody>
      </p:sp>
      <p:sp>
        <p:nvSpPr>
          <p:cNvPr id="28" name="Sağ Ok 27"/>
          <p:cNvSpPr/>
          <p:nvPr/>
        </p:nvSpPr>
        <p:spPr>
          <a:xfrm>
            <a:off x="138277" y="166709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Sağ Ok 28"/>
          <p:cNvSpPr/>
          <p:nvPr/>
        </p:nvSpPr>
        <p:spPr>
          <a:xfrm>
            <a:off x="137940" y="589915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a:off x="137942" y="291267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Sağ Ok 30"/>
          <p:cNvSpPr/>
          <p:nvPr/>
        </p:nvSpPr>
        <p:spPr>
          <a:xfrm>
            <a:off x="137941" y="422326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Sağ Ok 31"/>
          <p:cNvSpPr/>
          <p:nvPr/>
        </p:nvSpPr>
        <p:spPr>
          <a:xfrm>
            <a:off x="137940" y="520401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 name="Resim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97672" y="5069609"/>
            <a:ext cx="2010097" cy="1301057"/>
          </a:xfrm>
          <a:prstGeom prst="rect">
            <a:avLst/>
          </a:prstGeom>
        </p:spPr>
      </p:pic>
    </p:spTree>
    <p:extLst>
      <p:ext uri="{BB962C8B-B14F-4D97-AF65-F5344CB8AC3E}">
        <p14:creationId xmlns:p14="http://schemas.microsoft.com/office/powerpoint/2010/main" val="2982693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3" name="Grup 12"/>
          <p:cNvGrpSpPr/>
          <p:nvPr/>
        </p:nvGrpSpPr>
        <p:grpSpPr>
          <a:xfrm>
            <a:off x="492035" y="315694"/>
            <a:ext cx="531158" cy="758798"/>
            <a:chOff x="1" y="1200872"/>
            <a:chExt cx="531158" cy="758798"/>
          </a:xfrm>
        </p:grpSpPr>
        <p:sp>
          <p:nvSpPr>
            <p:cNvPr id="14" name="Köşeli Çift Ayraç 13"/>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11</a:t>
              </a:r>
              <a:endParaRPr lang="tr-TR" sz="1400" kern="1200" dirty="0"/>
            </a:p>
          </p:txBody>
        </p:sp>
      </p:grpSp>
      <p:grpSp>
        <p:nvGrpSpPr>
          <p:cNvPr id="16" name="Grup 15"/>
          <p:cNvGrpSpPr/>
          <p:nvPr/>
        </p:nvGrpSpPr>
        <p:grpSpPr>
          <a:xfrm>
            <a:off x="1023191" y="314710"/>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İletişim Kanalları</a:t>
              </a:r>
              <a:endParaRPr lang="tr-TR" sz="2600" kern="1200" dirty="0"/>
            </a:p>
          </p:txBody>
        </p:sp>
      </p:grpSp>
      <p:sp>
        <p:nvSpPr>
          <p:cNvPr id="19" name="Metin kutusu 18"/>
          <p:cNvSpPr txBox="1"/>
          <p:nvPr/>
        </p:nvSpPr>
        <p:spPr>
          <a:xfrm>
            <a:off x="492035" y="499709"/>
            <a:ext cx="8921930" cy="3970318"/>
          </a:xfrm>
          <a:prstGeom prst="rect">
            <a:avLst/>
          </a:prstGeom>
          <a:noFill/>
        </p:spPr>
        <p:txBody>
          <a:bodyPr wrap="square" rtlCol="0">
            <a:spAutoFit/>
          </a:bodyPr>
          <a:lstStyle/>
          <a:p>
            <a:endParaRPr lang="tr-TR" dirty="0" smtClean="0"/>
          </a:p>
          <a:p>
            <a:r>
              <a:rPr lang="tr-TR" dirty="0"/>
              <a:t> </a:t>
            </a:r>
          </a:p>
          <a:p>
            <a:r>
              <a:rPr lang="tr-TR" b="1" dirty="0"/>
              <a:t>Adres:</a:t>
            </a:r>
            <a:r>
              <a:rPr lang="tr-TR" dirty="0"/>
              <a:t> Hükümet Meydanı, Valilik Ek Bina, Hükümet Caddesi Girişi, Giriş Kat</a:t>
            </a:r>
          </a:p>
          <a:p>
            <a:r>
              <a:rPr lang="tr-TR" dirty="0"/>
              <a:t>06050 Ulus, Altındağ, ANKARA</a:t>
            </a:r>
          </a:p>
          <a:p>
            <a:r>
              <a:rPr lang="tr-TR" dirty="0"/>
              <a:t> </a:t>
            </a:r>
          </a:p>
          <a:p>
            <a:r>
              <a:rPr lang="tr-TR" b="1" dirty="0"/>
              <a:t>Telefon:</a:t>
            </a:r>
            <a:r>
              <a:rPr lang="tr-TR" dirty="0"/>
              <a:t> +90 312 596 44 44 (8270)</a:t>
            </a:r>
          </a:p>
          <a:p>
            <a:r>
              <a:rPr lang="tr-TR" dirty="0"/>
              <a:t> </a:t>
            </a:r>
          </a:p>
          <a:p>
            <a:r>
              <a:rPr lang="tr-TR" b="1" dirty="0"/>
              <a:t>E-posta:</a:t>
            </a:r>
            <a:r>
              <a:rPr lang="tr-TR" dirty="0"/>
              <a:t> </a:t>
            </a:r>
            <a:r>
              <a:rPr lang="tr-TR" u="sng" dirty="0">
                <a:hlinkClick r:id="rId3"/>
              </a:rPr>
              <a:t>engelsiz@asbu.edu.tr</a:t>
            </a:r>
            <a:endParaRPr lang="tr-TR" dirty="0"/>
          </a:p>
          <a:p>
            <a:r>
              <a:rPr lang="tr-TR" dirty="0"/>
              <a:t> </a:t>
            </a:r>
          </a:p>
          <a:p>
            <a:r>
              <a:rPr lang="tr-TR" b="1" dirty="0"/>
              <a:t>Web Sitesi: </a:t>
            </a:r>
            <a:r>
              <a:rPr lang="tr-TR" u="sng" dirty="0" smtClean="0">
                <a:solidFill>
                  <a:srgbClr val="0070C0"/>
                </a:solidFill>
              </a:rPr>
              <a:t>engelsiz.asbu.edu.tr</a:t>
            </a:r>
          </a:p>
          <a:p>
            <a:endParaRPr lang="tr-TR" b="1" dirty="0" smtClean="0"/>
          </a:p>
          <a:p>
            <a:r>
              <a:rPr lang="tr-TR" b="1" dirty="0" err="1" smtClean="0"/>
              <a:t>İnstagram</a:t>
            </a:r>
            <a:r>
              <a:rPr lang="tr-TR" b="1" dirty="0" smtClean="0"/>
              <a:t> </a:t>
            </a:r>
            <a:r>
              <a:rPr lang="tr-TR" b="1" dirty="0"/>
              <a:t>Hesabı: </a:t>
            </a:r>
            <a:r>
              <a:rPr lang="tr-TR" u="sng" dirty="0" err="1" smtClean="0">
                <a:solidFill>
                  <a:srgbClr val="0070C0"/>
                </a:solidFill>
              </a:rPr>
              <a:t>asbu_engelliogrencibirimi</a:t>
            </a:r>
            <a:endParaRPr lang="tr-TR" u="sng" dirty="0">
              <a:solidFill>
                <a:srgbClr val="0070C0"/>
              </a:solidFill>
            </a:endParaRPr>
          </a:p>
          <a:p>
            <a:r>
              <a:rPr lang="tr-TR" dirty="0"/>
              <a:t> </a:t>
            </a:r>
          </a:p>
          <a:p>
            <a:r>
              <a:rPr lang="tr-TR" b="1" dirty="0"/>
              <a:t>Açık Olduğu Saatler:</a:t>
            </a:r>
            <a:r>
              <a:rPr lang="tr-TR" dirty="0"/>
              <a:t> Hafta İçi Her Gün 8:00-12:00 ve 13:30-17:00 Saatleri Arası</a:t>
            </a: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631" y="4339232"/>
            <a:ext cx="3701562" cy="2255485"/>
          </a:xfrm>
          <a:prstGeom prst="rect">
            <a:avLst/>
          </a:prstGeom>
        </p:spPr>
      </p:pic>
    </p:spTree>
    <p:extLst>
      <p:ext uri="{BB962C8B-B14F-4D97-AF65-F5344CB8AC3E}">
        <p14:creationId xmlns:p14="http://schemas.microsoft.com/office/powerpoint/2010/main" val="201363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378069" y="-60672"/>
            <a:ext cx="8947977" cy="615553"/>
          </a:xfrm>
          <a:prstGeom prst="rect">
            <a:avLst/>
          </a:prstGeom>
          <a:noFill/>
        </p:spPr>
        <p:txBody>
          <a:bodyPr wrap="square" rtlCol="0">
            <a:spAutoFit/>
          </a:bodyPr>
          <a:lstStyle/>
          <a:p>
            <a:r>
              <a:rPr lang="tr-TR" sz="3400" b="1" dirty="0">
                <a:solidFill>
                  <a:srgbClr val="681D44"/>
                </a:solidFill>
                <a:latin typeface="Algerian" panose="04020705040A02060702" pitchFamily="82" charset="0"/>
              </a:rPr>
              <a:t>İÇİNDEKİLER</a:t>
            </a:r>
          </a:p>
        </p:txBody>
      </p:sp>
      <p:graphicFrame>
        <p:nvGraphicFramePr>
          <p:cNvPr id="4" name="Diyagram 3"/>
          <p:cNvGraphicFramePr/>
          <p:nvPr>
            <p:extLst>
              <p:ext uri="{D42A27DB-BD31-4B8C-83A1-F6EECF244321}">
                <p14:modId xmlns:p14="http://schemas.microsoft.com/office/powerpoint/2010/main" val="2777208169"/>
              </p:ext>
            </p:extLst>
          </p:nvPr>
        </p:nvGraphicFramePr>
        <p:xfrm>
          <a:off x="492034" y="950540"/>
          <a:ext cx="8921932" cy="1786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yagram 9"/>
          <p:cNvGraphicFramePr/>
          <p:nvPr>
            <p:extLst>
              <p:ext uri="{D42A27DB-BD31-4B8C-83A1-F6EECF244321}">
                <p14:modId xmlns:p14="http://schemas.microsoft.com/office/powerpoint/2010/main" val="1577762012"/>
              </p:ext>
            </p:extLst>
          </p:nvPr>
        </p:nvGraphicFramePr>
        <p:xfrm>
          <a:off x="492034" y="2580046"/>
          <a:ext cx="8921932" cy="17868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yagram 10"/>
          <p:cNvGraphicFramePr/>
          <p:nvPr>
            <p:extLst>
              <p:ext uri="{D42A27DB-BD31-4B8C-83A1-F6EECF244321}">
                <p14:modId xmlns:p14="http://schemas.microsoft.com/office/powerpoint/2010/main" val="2298077028"/>
              </p:ext>
            </p:extLst>
          </p:nvPr>
        </p:nvGraphicFramePr>
        <p:xfrm>
          <a:off x="492034" y="4227134"/>
          <a:ext cx="8921932" cy="17868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2" name="Grup 11"/>
          <p:cNvGrpSpPr/>
          <p:nvPr/>
        </p:nvGrpSpPr>
        <p:grpSpPr>
          <a:xfrm>
            <a:off x="492034" y="402375"/>
            <a:ext cx="484306" cy="691866"/>
            <a:chOff x="1" y="-1"/>
            <a:chExt cx="484306" cy="691866"/>
          </a:xfrm>
        </p:grpSpPr>
        <p:sp>
          <p:nvSpPr>
            <p:cNvPr id="16" name="Köşeli Çift Ayraç 15"/>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a:t>
              </a:r>
              <a:endParaRPr lang="tr-TR" sz="1300" kern="1200" dirty="0"/>
            </a:p>
          </p:txBody>
        </p:sp>
      </p:grpSp>
      <p:grpSp>
        <p:nvGrpSpPr>
          <p:cNvPr id="13" name="Grup 12"/>
          <p:cNvGrpSpPr/>
          <p:nvPr/>
        </p:nvGrpSpPr>
        <p:grpSpPr>
          <a:xfrm>
            <a:off x="976339" y="403275"/>
            <a:ext cx="8437625" cy="449713"/>
            <a:chOff x="484306" y="899"/>
            <a:chExt cx="8437625" cy="449713"/>
          </a:xfrm>
        </p:grpSpPr>
        <p:sp>
          <p:nvSpPr>
            <p:cNvPr id="14" name="Aynı Yanın Köşesi Yuvarlatılmış Dikdörtgen 13"/>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Ankara Sosyal Bilimler Üniversitesi</a:t>
              </a:r>
              <a:endParaRPr lang="tr-TR" sz="2600" kern="1200" dirty="0"/>
            </a:p>
          </p:txBody>
        </p:sp>
      </p:grpSp>
      <p:grpSp>
        <p:nvGrpSpPr>
          <p:cNvPr id="27" name="Grup 26"/>
          <p:cNvGrpSpPr/>
          <p:nvPr/>
        </p:nvGrpSpPr>
        <p:grpSpPr>
          <a:xfrm>
            <a:off x="492034" y="5852663"/>
            <a:ext cx="484306" cy="609683"/>
            <a:chOff x="1" y="-1"/>
            <a:chExt cx="484306" cy="691866"/>
          </a:xfrm>
        </p:grpSpPr>
        <p:sp>
          <p:nvSpPr>
            <p:cNvPr id="28" name="Köşeli Çift Ayraç 27"/>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11</a:t>
              </a:r>
              <a:endParaRPr lang="tr-TR" sz="1300" kern="1200" dirty="0"/>
            </a:p>
          </p:txBody>
        </p:sp>
      </p:grpSp>
      <p:grpSp>
        <p:nvGrpSpPr>
          <p:cNvPr id="30" name="Grup 29"/>
          <p:cNvGrpSpPr/>
          <p:nvPr/>
        </p:nvGrpSpPr>
        <p:grpSpPr>
          <a:xfrm>
            <a:off x="976339" y="5853564"/>
            <a:ext cx="8437625" cy="395394"/>
            <a:chOff x="484306" y="899"/>
            <a:chExt cx="8437625" cy="449713"/>
          </a:xfrm>
        </p:grpSpPr>
        <p:sp>
          <p:nvSpPr>
            <p:cNvPr id="31" name="Aynı Yanın Köşesi Yuvarlatılmış Dikdörtgen 30"/>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FontTx/>
                <a:buChar char="••"/>
              </a:pPr>
              <a:r>
                <a:rPr lang="tr-TR" sz="2800" dirty="0"/>
                <a:t>Engelli Öğrenci Birimi İletişim </a:t>
              </a:r>
              <a:r>
                <a:rPr lang="tr-TR" sz="2800" dirty="0" smtClean="0"/>
                <a:t>Kanalları</a:t>
              </a:r>
            </a:p>
          </p:txBody>
        </p:sp>
      </p:grpSp>
    </p:spTree>
    <p:extLst>
      <p:ext uri="{BB962C8B-B14F-4D97-AF65-F5344CB8AC3E}">
        <p14:creationId xmlns:p14="http://schemas.microsoft.com/office/powerpoint/2010/main" val="81220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
        <p15:prstTrans prst="pageCurlDouble"/>
      </p:transition>
    </mc:Choice>
    <mc:Fallback xmlns="">
      <p:transition spd="slow" advTm="26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15" y="70338"/>
            <a:ext cx="9906000" cy="7008042"/>
          </a:xfrm>
          <a:prstGeom prst="rect">
            <a:avLst/>
          </a:prstGeom>
        </p:spPr>
      </p:pic>
      <p:sp>
        <p:nvSpPr>
          <p:cNvPr id="5" name="Metin kutusu 4"/>
          <p:cNvSpPr txBox="1"/>
          <p:nvPr/>
        </p:nvSpPr>
        <p:spPr>
          <a:xfrm>
            <a:off x="527204" y="775061"/>
            <a:ext cx="8921930" cy="923330"/>
          </a:xfrm>
          <a:prstGeom prst="rect">
            <a:avLst/>
          </a:prstGeom>
          <a:noFill/>
        </p:spPr>
        <p:txBody>
          <a:bodyPr wrap="square" rtlCol="0">
            <a:spAutoFit/>
          </a:bodyPr>
          <a:lstStyle/>
          <a:p>
            <a:pPr algn="ctr"/>
            <a:endParaRPr lang="tr-TR" b="1" dirty="0" smtClean="0"/>
          </a:p>
          <a:p>
            <a:pPr algn="ctr"/>
            <a:r>
              <a:rPr lang="tr-TR" b="1" dirty="0" smtClean="0"/>
              <a:t>ASBÜ</a:t>
            </a:r>
            <a:r>
              <a:rPr lang="tr-TR" dirty="0"/>
              <a:t> 2013 yılında </a:t>
            </a:r>
            <a:r>
              <a:rPr lang="tr-TR" b="1" dirty="0"/>
              <a:t>başkentin merkezi</a:t>
            </a:r>
            <a:r>
              <a:rPr lang="tr-TR" dirty="0"/>
              <a:t>nde </a:t>
            </a:r>
            <a:r>
              <a:rPr lang="tr-TR" b="1" dirty="0"/>
              <a:t>sosyal bilimler</a:t>
            </a:r>
            <a:r>
              <a:rPr lang="tr-TR" dirty="0"/>
              <a:t> alanındaki araştırmalara öncü olmak amacıyla kurulmuş, Türkiye’nin </a:t>
            </a:r>
            <a:r>
              <a:rPr lang="tr-TR" b="1" dirty="0"/>
              <a:t>ilk ve tek devlet </a:t>
            </a:r>
            <a:r>
              <a:rPr lang="tr-TR" b="1" dirty="0" smtClean="0"/>
              <a:t>üniversitesi</a:t>
            </a:r>
            <a:r>
              <a:rPr lang="tr-TR" dirty="0" smtClean="0"/>
              <a:t>dir.</a:t>
            </a:r>
            <a:endParaRPr lang="tr-TR" sz="2400" b="1" dirty="0" smtClean="0">
              <a:solidFill>
                <a:srgbClr val="555557"/>
              </a:solidFill>
            </a:endParaRPr>
          </a:p>
        </p:txBody>
      </p:sp>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Ankara Sosyal Bilimler Üniversitesi</a:t>
              </a:r>
              <a:endParaRPr lang="tr-TR" sz="2900" kern="1200" dirty="0"/>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1859935"/>
            <a:ext cx="4552950" cy="2821399"/>
          </a:xfrm>
          <a:prstGeom prst="rect">
            <a:avLst/>
          </a:prstGeom>
        </p:spPr>
      </p:pic>
      <p:sp>
        <p:nvSpPr>
          <p:cNvPr id="15" name="Metin kutusu 14"/>
          <p:cNvSpPr txBox="1"/>
          <p:nvPr/>
        </p:nvSpPr>
        <p:spPr>
          <a:xfrm>
            <a:off x="679604" y="4980714"/>
            <a:ext cx="8921930" cy="1754326"/>
          </a:xfrm>
          <a:prstGeom prst="rect">
            <a:avLst/>
          </a:prstGeom>
          <a:noFill/>
        </p:spPr>
        <p:txBody>
          <a:bodyPr wrap="square" rtlCol="0">
            <a:spAutoFit/>
          </a:bodyPr>
          <a:lstStyle/>
          <a:p>
            <a:pPr algn="ctr"/>
            <a:r>
              <a:rPr lang="tr-TR" b="1" dirty="0" smtClean="0"/>
              <a:t>ASBÜ İnternet Sitesi</a:t>
            </a:r>
            <a:r>
              <a:rPr lang="tr-TR" b="1" dirty="0"/>
              <a:t>: </a:t>
            </a:r>
            <a:r>
              <a:rPr lang="tr-TR" b="1" dirty="0" smtClean="0">
                <a:hlinkClick r:id="rId4"/>
              </a:rPr>
              <a:t>www.asbu.edu.tr</a:t>
            </a:r>
            <a:endParaRPr lang="tr-TR" b="1" dirty="0" smtClean="0"/>
          </a:p>
          <a:p>
            <a:pPr algn="ctr"/>
            <a:r>
              <a:rPr lang="tr-TR" b="1" dirty="0" smtClean="0"/>
              <a:t>ASBÜ Kütüphane</a:t>
            </a:r>
            <a:r>
              <a:rPr lang="tr-TR" b="1" dirty="0"/>
              <a:t>: </a:t>
            </a:r>
            <a:r>
              <a:rPr lang="tr-TR" b="1" dirty="0" smtClean="0">
                <a:hlinkClick r:id="rId5"/>
              </a:rPr>
              <a:t>kutuphane.asbu.edu.tr/tr</a:t>
            </a:r>
            <a:endParaRPr lang="tr-TR" b="1" dirty="0" smtClean="0"/>
          </a:p>
          <a:p>
            <a:pPr algn="ctr"/>
            <a:r>
              <a:rPr lang="tr-TR" b="1" dirty="0" smtClean="0"/>
              <a:t>ASBÜ </a:t>
            </a:r>
            <a:r>
              <a:rPr lang="tr-TR" b="1" dirty="0"/>
              <a:t>Öğrenci: </a:t>
            </a:r>
            <a:r>
              <a:rPr lang="tr-TR" b="1" dirty="0" smtClean="0">
                <a:hlinkClick r:id="rId6"/>
              </a:rPr>
              <a:t>www.asbu.edu.tr/index.php/tr/ogrenci</a:t>
            </a:r>
            <a:endParaRPr lang="tr-TR" b="1" dirty="0" smtClean="0"/>
          </a:p>
          <a:p>
            <a:pPr algn="ctr"/>
            <a:r>
              <a:rPr lang="tr-TR" b="1" dirty="0"/>
              <a:t>ASBÜ İletişim: </a:t>
            </a:r>
            <a:r>
              <a:rPr lang="tr-TR" b="1" dirty="0" smtClean="0">
                <a:hlinkClick r:id="rId7"/>
              </a:rPr>
              <a:t>www.asbu.edu.tr/index.php/tr/iletisim-1</a:t>
            </a:r>
            <a:endParaRPr lang="tr-TR" b="1" dirty="0" smtClean="0"/>
          </a:p>
          <a:p>
            <a:pPr algn="ctr"/>
            <a:endParaRPr lang="tr-TR" b="1" dirty="0" smtClean="0"/>
          </a:p>
          <a:p>
            <a:pPr algn="ctr"/>
            <a:endParaRPr lang="tr-TR" b="1" dirty="0" smtClean="0"/>
          </a:p>
        </p:txBody>
      </p:sp>
    </p:spTree>
    <p:extLst>
      <p:ext uri="{BB962C8B-B14F-4D97-AF65-F5344CB8AC3E}">
        <p14:creationId xmlns:p14="http://schemas.microsoft.com/office/powerpoint/2010/main" val="203443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4">
        <p15:prstTrans prst="pageCurlDouble"/>
      </p:transition>
    </mc:Choice>
    <mc:Fallback xmlns="">
      <p:transition spd="slow" advTm="17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32786"/>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2</a:t>
              </a:r>
              <a:endParaRPr lang="tr-TR" sz="1400" kern="1200" dirty="0"/>
            </a:p>
          </p:txBody>
        </p:sp>
      </p:grpSp>
      <p:grpSp>
        <p:nvGrpSpPr>
          <p:cNvPr id="7" name="Grup 6"/>
          <p:cNvGrpSpPr/>
          <p:nvPr/>
        </p:nvGrpSpPr>
        <p:grpSpPr>
          <a:xfrm>
            <a:off x="1023191" y="332788"/>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Akademik Birimler</a:t>
              </a:r>
              <a:endParaRPr lang="tr-TR" sz="2900" kern="1200" dirty="0"/>
            </a:p>
          </p:txBody>
        </p:sp>
      </p:grpSp>
      <p:sp>
        <p:nvSpPr>
          <p:cNvPr id="12" name="Metin kutusu 11"/>
          <p:cNvSpPr txBox="1"/>
          <p:nvPr/>
        </p:nvSpPr>
        <p:spPr>
          <a:xfrm>
            <a:off x="644435" y="927461"/>
            <a:ext cx="1662080" cy="461665"/>
          </a:xfrm>
          <a:prstGeom prst="rect">
            <a:avLst/>
          </a:prstGeom>
          <a:noFill/>
        </p:spPr>
        <p:txBody>
          <a:bodyPr wrap="square" rtlCol="0">
            <a:spAutoFit/>
          </a:bodyPr>
          <a:lstStyle/>
          <a:p>
            <a:pPr algn="ctr"/>
            <a:endParaRPr lang="tr-TR" sz="2400" b="1" dirty="0" smtClean="0">
              <a:solidFill>
                <a:srgbClr val="555557"/>
              </a:solidFill>
            </a:endParaRPr>
          </a:p>
        </p:txBody>
      </p:sp>
      <p:sp>
        <p:nvSpPr>
          <p:cNvPr id="14" name="Metin kutusu 13"/>
          <p:cNvSpPr txBox="1"/>
          <p:nvPr/>
        </p:nvSpPr>
        <p:spPr>
          <a:xfrm>
            <a:off x="6171865" y="947219"/>
            <a:ext cx="1662080" cy="461665"/>
          </a:xfrm>
          <a:prstGeom prst="rect">
            <a:avLst/>
          </a:prstGeom>
          <a:noFill/>
        </p:spPr>
        <p:txBody>
          <a:bodyPr wrap="square" rtlCol="0">
            <a:spAutoFit/>
          </a:bodyPr>
          <a:lstStyle/>
          <a:p>
            <a:pPr algn="ctr"/>
            <a:endParaRPr lang="tr-TR" sz="2400" b="1" dirty="0" smtClean="0">
              <a:solidFill>
                <a:srgbClr val="555557"/>
              </a:solidFill>
            </a:endParaRPr>
          </a:p>
        </p:txBody>
      </p:sp>
      <p:sp>
        <p:nvSpPr>
          <p:cNvPr id="17" name="Metin kutusu 16"/>
          <p:cNvSpPr txBox="1"/>
          <p:nvPr/>
        </p:nvSpPr>
        <p:spPr>
          <a:xfrm>
            <a:off x="7601654" y="1212862"/>
            <a:ext cx="2245738" cy="2092881"/>
          </a:xfrm>
          <a:prstGeom prst="rect">
            <a:avLst/>
          </a:prstGeom>
          <a:noFill/>
        </p:spPr>
        <p:txBody>
          <a:bodyPr wrap="square" rtlCol="0">
            <a:spAutoFit/>
          </a:bodyPr>
          <a:lstStyle/>
          <a:p>
            <a:r>
              <a:rPr lang="tr-TR" b="1" u="sng" dirty="0" smtClean="0"/>
              <a:t>YÜKSEKOKUL</a:t>
            </a:r>
          </a:p>
          <a:p>
            <a:endParaRPr lang="tr-TR" sz="2000" b="1"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3"/>
              </a:rPr>
              <a:t>Yabancı Diller Yüksekokulu</a:t>
            </a:r>
            <a:endParaRPr lang="tr-TR" sz="1600" u="sng" dirty="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p:txBody>
      </p:sp>
      <p:pic>
        <p:nvPicPr>
          <p:cNvPr id="19" name="Resi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115" y="2839212"/>
            <a:ext cx="5794131" cy="3055260"/>
          </a:xfrm>
          <a:prstGeom prst="rect">
            <a:avLst/>
          </a:prstGeom>
        </p:spPr>
      </p:pic>
      <p:sp>
        <p:nvSpPr>
          <p:cNvPr id="18" name="Metin kutusu 17"/>
          <p:cNvSpPr txBox="1"/>
          <p:nvPr/>
        </p:nvSpPr>
        <p:spPr>
          <a:xfrm>
            <a:off x="467958" y="5918549"/>
            <a:ext cx="8921930" cy="369332"/>
          </a:xfrm>
          <a:prstGeom prst="rect">
            <a:avLst/>
          </a:prstGeom>
          <a:noFill/>
        </p:spPr>
        <p:txBody>
          <a:bodyPr wrap="square" rtlCol="0">
            <a:spAutoFit/>
          </a:bodyPr>
          <a:lstStyle/>
          <a:p>
            <a:r>
              <a:rPr lang="tr-TR" b="1" dirty="0"/>
              <a:t>ASBÜ Fakülte Tanıtım </a:t>
            </a:r>
            <a:r>
              <a:rPr lang="tr-TR" b="1" dirty="0" smtClean="0"/>
              <a:t>Katalogları: </a:t>
            </a:r>
            <a:r>
              <a:rPr lang="tr-TR" b="1" dirty="0" smtClean="0">
                <a:hlinkClick r:id="rId5"/>
              </a:rPr>
              <a:t>www.asbu.edu.tr/tr/fakulte-tanitim-kataloglari</a:t>
            </a:r>
            <a:endParaRPr lang="tr-TR" b="1" dirty="0"/>
          </a:p>
        </p:txBody>
      </p:sp>
      <p:sp>
        <p:nvSpPr>
          <p:cNvPr id="16" name="Metin kutusu 15"/>
          <p:cNvSpPr txBox="1"/>
          <p:nvPr/>
        </p:nvSpPr>
        <p:spPr>
          <a:xfrm>
            <a:off x="4097896" y="1198782"/>
            <a:ext cx="3999819" cy="2277547"/>
          </a:xfrm>
          <a:prstGeom prst="rect">
            <a:avLst/>
          </a:prstGeom>
          <a:noFill/>
        </p:spPr>
        <p:txBody>
          <a:bodyPr wrap="square" rtlCol="0">
            <a:spAutoFit/>
          </a:bodyPr>
          <a:lstStyle/>
          <a:p>
            <a:r>
              <a:rPr lang="tr-TR" b="1" u="sng" dirty="0" smtClean="0"/>
              <a:t>ENSTİTÜLER</a:t>
            </a:r>
          </a:p>
          <a:p>
            <a:endParaRPr lang="tr-TR" sz="2000" b="1"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6"/>
              </a:rPr>
              <a:t>Bölge Çalışmaları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7"/>
              </a:rPr>
              <a:t>İslami Araştırmalar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8"/>
              </a:rPr>
              <a:t>Sosyal Bilimler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rPr>
              <a:t>Sosyal Araştırmalar ve Yenilik Enstitüsü</a:t>
            </a:r>
          </a:p>
          <a:p>
            <a:endParaRPr lang="tr-TR" sz="2000" b="1" u="sng" dirty="0" smtClean="0">
              <a:solidFill>
                <a:srgbClr val="0070C0"/>
              </a:solidFill>
            </a:endParaRPr>
          </a:p>
          <a:p>
            <a:endParaRPr lang="tr-TR" sz="2000" b="1" u="sng" dirty="0" smtClean="0">
              <a:solidFill>
                <a:srgbClr val="0070C0"/>
              </a:solidFill>
            </a:endParaRPr>
          </a:p>
        </p:txBody>
      </p:sp>
      <p:sp>
        <p:nvSpPr>
          <p:cNvPr id="13" name="Metin kutusu 12"/>
          <p:cNvSpPr txBox="1"/>
          <p:nvPr/>
        </p:nvSpPr>
        <p:spPr>
          <a:xfrm>
            <a:off x="1023189" y="1181198"/>
            <a:ext cx="3074707" cy="3200876"/>
          </a:xfrm>
          <a:prstGeom prst="rect">
            <a:avLst/>
          </a:prstGeom>
          <a:noFill/>
        </p:spPr>
        <p:txBody>
          <a:bodyPr wrap="square" rtlCol="0">
            <a:spAutoFit/>
          </a:bodyPr>
          <a:lstStyle/>
          <a:p>
            <a:r>
              <a:rPr lang="tr-TR" b="1" u="sng" dirty="0" smtClean="0"/>
              <a:t>FAKÜLTELER</a:t>
            </a:r>
          </a:p>
          <a:p>
            <a:endParaRPr lang="tr-TR" sz="1600" b="1" u="sng" dirty="0" smtClean="0">
              <a:solidFill>
                <a:srgbClr val="0070C0"/>
              </a:solidFill>
              <a:hlinkClick r:id="rId9"/>
            </a:endParaRPr>
          </a:p>
          <a:p>
            <a:pPr marL="285750" indent="-285750">
              <a:buFont typeface="Wingdings" panose="05000000000000000000" pitchFamily="2" charset="2"/>
              <a:buChar char="v"/>
            </a:pPr>
            <a:r>
              <a:rPr lang="tr-TR" sz="1600" b="1" u="sng" dirty="0" smtClean="0">
                <a:solidFill>
                  <a:srgbClr val="0070C0"/>
                </a:solidFill>
                <a:hlinkClick r:id="rId9"/>
              </a:rPr>
              <a:t>İlahiyat </a:t>
            </a:r>
            <a:r>
              <a:rPr lang="tr-TR" sz="1600" b="1" u="sng" dirty="0">
                <a:solidFill>
                  <a:srgbClr val="0070C0"/>
                </a:solidFill>
                <a:hlinkClick r:id="rId9"/>
              </a:rPr>
              <a:t>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0"/>
              </a:rPr>
              <a:t>Hukuk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1"/>
              </a:rPr>
              <a:t>Siyasal Bilgiler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2"/>
              </a:rPr>
              <a:t>Sosyal ve Beşeri Bilimler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3"/>
              </a:rPr>
              <a:t>Sanat ve Tasarım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4"/>
              </a:rPr>
              <a:t>Yabancı Diller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5"/>
              </a:rPr>
              <a:t>İletişim Fakültesi</a:t>
            </a:r>
            <a:endParaRPr lang="tr-TR" sz="1600" u="sng" dirty="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p:txBody>
      </p:sp>
    </p:spTree>
    <p:extLst>
      <p:ext uri="{BB962C8B-B14F-4D97-AF65-F5344CB8AC3E}">
        <p14:creationId xmlns:p14="http://schemas.microsoft.com/office/powerpoint/2010/main" val="39846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3">
        <p15:prstTrans prst="pageCurlDouble"/>
      </p:transition>
    </mc:Choice>
    <mc:Fallback xmlns="">
      <p:transition spd="slow" advTm="57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4486"/>
            <a:ext cx="531158" cy="758798"/>
            <a:chOff x="1" y="1200872"/>
            <a:chExt cx="531158" cy="758798"/>
          </a:xfrm>
        </p:grpSpPr>
        <p:sp>
          <p:nvSpPr>
            <p:cNvPr id="10" name="Köşeli Çift Ayraç 9"/>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3</a:t>
              </a:r>
              <a:endParaRPr lang="tr-TR" sz="1400" kern="1200" dirty="0"/>
            </a:p>
          </p:txBody>
        </p:sp>
      </p:grpSp>
      <p:grpSp>
        <p:nvGrpSpPr>
          <p:cNvPr id="7" name="Grup 6"/>
          <p:cNvGrpSpPr/>
          <p:nvPr/>
        </p:nvGrpSpPr>
        <p:grpSpPr>
          <a:xfrm>
            <a:off x="1023191" y="323502"/>
            <a:ext cx="8390773" cy="493218"/>
            <a:chOff x="531157" y="1199888"/>
            <a:chExt cx="8390773" cy="493218"/>
          </a:xfrm>
        </p:grpSpPr>
        <p:sp>
          <p:nvSpPr>
            <p:cNvPr id="8" name="Aynı Yanın Köşesi Yuvarlatılmış Dikdörtgen 7"/>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Akademik Takvim</a:t>
              </a:r>
              <a:endParaRPr lang="tr-TR" sz="2900" kern="1200" dirty="0"/>
            </a:p>
          </p:txBody>
        </p:sp>
      </p:grpSp>
      <p:sp>
        <p:nvSpPr>
          <p:cNvPr id="12" name="Metin kutusu 11"/>
          <p:cNvSpPr txBox="1"/>
          <p:nvPr/>
        </p:nvSpPr>
        <p:spPr>
          <a:xfrm>
            <a:off x="449349" y="6010001"/>
            <a:ext cx="8967213" cy="923330"/>
          </a:xfrm>
          <a:prstGeom prst="rect">
            <a:avLst/>
          </a:prstGeom>
          <a:noFill/>
        </p:spPr>
        <p:txBody>
          <a:bodyPr wrap="square" rtlCol="0">
            <a:spAutoFit/>
          </a:bodyPr>
          <a:lstStyle/>
          <a:p>
            <a:r>
              <a:rPr lang="tr-TR" b="1" dirty="0" smtClean="0"/>
              <a:t>Öğrenci İşleri Daire Başkanlığı Akademik Takvim Linki: </a:t>
            </a:r>
            <a:r>
              <a:rPr lang="tr-TR" b="1" dirty="0" smtClean="0">
                <a:hlinkClick r:id="rId4"/>
              </a:rPr>
              <a:t>oidb.asbu.edu.tr/tr/akademik-takvim</a:t>
            </a:r>
            <a:endParaRPr lang="tr-TR" b="1" dirty="0" smtClean="0"/>
          </a:p>
          <a:p>
            <a:endParaRPr lang="tr-TR" b="1" dirty="0" smtClean="0"/>
          </a:p>
          <a:p>
            <a:endParaRPr lang="tr-TR" b="1" dirty="0"/>
          </a:p>
        </p:txBody>
      </p:sp>
      <p:sp>
        <p:nvSpPr>
          <p:cNvPr id="14" name="Metin kutusu 13"/>
          <p:cNvSpPr txBox="1"/>
          <p:nvPr/>
        </p:nvSpPr>
        <p:spPr>
          <a:xfrm>
            <a:off x="3578470" y="1229899"/>
            <a:ext cx="2998176" cy="923330"/>
          </a:xfrm>
          <a:prstGeom prst="rect">
            <a:avLst/>
          </a:prstGeom>
          <a:noFill/>
        </p:spPr>
        <p:txBody>
          <a:bodyPr wrap="square" rtlCol="0">
            <a:spAutoFit/>
          </a:bodyPr>
          <a:lstStyle/>
          <a:p>
            <a:pPr algn="ctr"/>
            <a:r>
              <a:rPr lang="tr-TR" dirty="0" smtClean="0"/>
              <a:t>2025-2026 ASBÜ</a:t>
            </a:r>
          </a:p>
          <a:p>
            <a:pPr algn="ctr"/>
            <a:r>
              <a:rPr lang="tr-TR" dirty="0" smtClean="0"/>
              <a:t>Lisans</a:t>
            </a:r>
          </a:p>
          <a:p>
            <a:pPr algn="ctr"/>
            <a:r>
              <a:rPr lang="tr-TR" dirty="0" smtClean="0"/>
              <a:t>Akademik Takvimi</a:t>
            </a:r>
          </a:p>
        </p:txBody>
      </p:sp>
      <p:sp>
        <p:nvSpPr>
          <p:cNvPr id="15" name="Metin kutusu 14"/>
          <p:cNvSpPr txBox="1"/>
          <p:nvPr/>
        </p:nvSpPr>
        <p:spPr>
          <a:xfrm>
            <a:off x="6515100" y="1229899"/>
            <a:ext cx="2898864" cy="923330"/>
          </a:xfrm>
          <a:prstGeom prst="rect">
            <a:avLst/>
          </a:prstGeom>
          <a:noFill/>
        </p:spPr>
        <p:txBody>
          <a:bodyPr wrap="square" rtlCol="0">
            <a:spAutoFit/>
          </a:bodyPr>
          <a:lstStyle/>
          <a:p>
            <a:pPr algn="ctr"/>
            <a:r>
              <a:rPr lang="tr-TR" dirty="0" smtClean="0"/>
              <a:t>2025-2026 ASBÜ</a:t>
            </a:r>
          </a:p>
          <a:p>
            <a:pPr algn="ctr"/>
            <a:r>
              <a:rPr lang="tr-TR" dirty="0" smtClean="0"/>
              <a:t>Lisansüstü</a:t>
            </a:r>
          </a:p>
          <a:p>
            <a:pPr algn="ctr"/>
            <a:r>
              <a:rPr lang="tr-TR" dirty="0" smtClean="0"/>
              <a:t>Akademik Takvimi</a:t>
            </a:r>
          </a:p>
        </p:txBody>
      </p:sp>
      <p:sp>
        <p:nvSpPr>
          <p:cNvPr id="16" name="Metin kutusu 15"/>
          <p:cNvSpPr txBox="1"/>
          <p:nvPr/>
        </p:nvSpPr>
        <p:spPr>
          <a:xfrm>
            <a:off x="492035" y="1229899"/>
            <a:ext cx="2910588" cy="1200329"/>
          </a:xfrm>
          <a:prstGeom prst="rect">
            <a:avLst/>
          </a:prstGeom>
          <a:noFill/>
        </p:spPr>
        <p:txBody>
          <a:bodyPr wrap="square" rtlCol="0">
            <a:spAutoFit/>
          </a:bodyPr>
          <a:lstStyle/>
          <a:p>
            <a:pPr algn="ctr"/>
            <a:r>
              <a:rPr lang="tr-TR" dirty="0" smtClean="0"/>
              <a:t>2025-2026 ASBÜ</a:t>
            </a:r>
          </a:p>
          <a:p>
            <a:pPr algn="ctr"/>
            <a:r>
              <a:rPr lang="tr-TR" dirty="0" smtClean="0"/>
              <a:t>Yabancı </a:t>
            </a:r>
            <a:r>
              <a:rPr lang="tr-TR" dirty="0"/>
              <a:t>Dil </a:t>
            </a:r>
            <a:r>
              <a:rPr lang="tr-TR" dirty="0" smtClean="0"/>
              <a:t>Hazırlık</a:t>
            </a:r>
          </a:p>
          <a:p>
            <a:pPr algn="ctr"/>
            <a:r>
              <a:rPr lang="tr-TR" dirty="0" smtClean="0"/>
              <a:t>Akademik Takvimi</a:t>
            </a:r>
            <a:br>
              <a:rPr lang="tr-TR" dirty="0" smtClean="0"/>
            </a:br>
            <a:endParaRPr lang="tr-TR" dirty="0" smtClean="0"/>
          </a:p>
        </p:txBody>
      </p:sp>
      <p:graphicFrame>
        <p:nvGraphicFramePr>
          <p:cNvPr id="18" name="Nesne 17"/>
          <p:cNvGraphicFramePr>
            <a:graphicFrameLocks noChangeAspect="1"/>
          </p:cNvGraphicFramePr>
          <p:nvPr>
            <p:extLst>
              <p:ext uri="{D42A27DB-BD31-4B8C-83A1-F6EECF244321}">
                <p14:modId xmlns:p14="http://schemas.microsoft.com/office/powerpoint/2010/main" val="2516267153"/>
              </p:ext>
            </p:extLst>
          </p:nvPr>
        </p:nvGraphicFramePr>
        <p:xfrm>
          <a:off x="3870458" y="2420852"/>
          <a:ext cx="2405653" cy="3144951"/>
        </p:xfrm>
        <a:graphic>
          <a:graphicData uri="http://schemas.openxmlformats.org/presentationml/2006/ole">
            <mc:AlternateContent xmlns:mc="http://schemas.openxmlformats.org/markup-compatibility/2006">
              <mc:Choice xmlns:v="urn:schemas-microsoft-com:vml" Requires="v">
                <p:oleObj spid="_x0000_s1494" name="Acrobat Document" r:id="rId5" imgW="5667359" imgH="8020022" progId="Acrobat.Document.DC">
                  <p:embed/>
                </p:oleObj>
              </mc:Choice>
              <mc:Fallback>
                <p:oleObj name="Acrobat Document" r:id="rId5" imgW="5667359" imgH="8020022" progId="Acrobat.Document.DC">
                  <p:embed/>
                  <p:pic>
                    <p:nvPicPr>
                      <p:cNvPr id="0" name=""/>
                      <p:cNvPicPr/>
                      <p:nvPr/>
                    </p:nvPicPr>
                    <p:blipFill>
                      <a:blip r:embed="rId6"/>
                      <a:stretch>
                        <a:fillRect/>
                      </a:stretch>
                    </p:blipFill>
                    <p:spPr>
                      <a:xfrm>
                        <a:off x="3870458" y="2420852"/>
                        <a:ext cx="2405653" cy="3144951"/>
                      </a:xfrm>
                      <a:prstGeom prst="rect">
                        <a:avLst/>
                      </a:prstGeom>
                    </p:spPr>
                  </p:pic>
                </p:oleObj>
              </mc:Fallback>
            </mc:AlternateContent>
          </a:graphicData>
        </a:graphic>
      </p:graphicFrame>
      <p:graphicFrame>
        <p:nvGraphicFramePr>
          <p:cNvPr id="19" name="Nesne 18"/>
          <p:cNvGraphicFramePr>
            <a:graphicFrameLocks noChangeAspect="1"/>
          </p:cNvGraphicFramePr>
          <p:nvPr>
            <p:extLst>
              <p:ext uri="{D42A27DB-BD31-4B8C-83A1-F6EECF244321}">
                <p14:modId xmlns:p14="http://schemas.microsoft.com/office/powerpoint/2010/main" val="996217018"/>
              </p:ext>
            </p:extLst>
          </p:nvPr>
        </p:nvGraphicFramePr>
        <p:xfrm>
          <a:off x="780778" y="2272611"/>
          <a:ext cx="2623056" cy="3429166"/>
        </p:xfrm>
        <a:graphic>
          <a:graphicData uri="http://schemas.openxmlformats.org/presentationml/2006/ole">
            <mc:AlternateContent xmlns:mc="http://schemas.openxmlformats.org/markup-compatibility/2006">
              <mc:Choice xmlns:v="urn:schemas-microsoft-com:vml" Requires="v">
                <p:oleObj spid="_x0000_s1495" name="Acrobat Document" r:id="rId7" imgW="5667359" imgH="8020022" progId="Acrobat.Document.DC">
                  <p:embed/>
                </p:oleObj>
              </mc:Choice>
              <mc:Fallback>
                <p:oleObj name="Acrobat Document" r:id="rId7" imgW="5667359" imgH="8020022" progId="Acrobat.Document.DC">
                  <p:embed/>
                  <p:pic>
                    <p:nvPicPr>
                      <p:cNvPr id="0" name=""/>
                      <p:cNvPicPr/>
                      <p:nvPr/>
                    </p:nvPicPr>
                    <p:blipFill>
                      <a:blip r:embed="rId8"/>
                      <a:stretch>
                        <a:fillRect/>
                      </a:stretch>
                    </p:blipFill>
                    <p:spPr>
                      <a:xfrm>
                        <a:off x="780778" y="2272611"/>
                        <a:ext cx="2623056" cy="3429166"/>
                      </a:xfrm>
                      <a:prstGeom prst="rect">
                        <a:avLst/>
                      </a:prstGeom>
                    </p:spPr>
                  </p:pic>
                </p:oleObj>
              </mc:Fallback>
            </mc:AlternateContent>
          </a:graphicData>
        </a:graphic>
      </p:graphicFrame>
      <p:graphicFrame>
        <p:nvGraphicFramePr>
          <p:cNvPr id="20" name="Nesne 19"/>
          <p:cNvGraphicFramePr>
            <a:graphicFrameLocks noChangeAspect="1"/>
          </p:cNvGraphicFramePr>
          <p:nvPr>
            <p:extLst>
              <p:ext uri="{D42A27DB-BD31-4B8C-83A1-F6EECF244321}">
                <p14:modId xmlns:p14="http://schemas.microsoft.com/office/powerpoint/2010/main" val="883998860"/>
              </p:ext>
            </p:extLst>
          </p:nvPr>
        </p:nvGraphicFramePr>
        <p:xfrm>
          <a:off x="6835543" y="2378483"/>
          <a:ext cx="2405653" cy="3144951"/>
        </p:xfrm>
        <a:graphic>
          <a:graphicData uri="http://schemas.openxmlformats.org/presentationml/2006/ole">
            <mc:AlternateContent xmlns:mc="http://schemas.openxmlformats.org/markup-compatibility/2006">
              <mc:Choice xmlns:v="urn:schemas-microsoft-com:vml" Requires="v">
                <p:oleObj spid="_x0000_s1496" name="Acrobat Document" r:id="rId9" imgW="5667359" imgH="8020022" progId="Acrobat.Document.DC">
                  <p:embed/>
                </p:oleObj>
              </mc:Choice>
              <mc:Fallback>
                <p:oleObj name="Acrobat Document" r:id="rId9" imgW="5667359" imgH="8020022" progId="Acrobat.Document.DC">
                  <p:embed/>
                  <p:pic>
                    <p:nvPicPr>
                      <p:cNvPr id="0" name=""/>
                      <p:cNvPicPr/>
                      <p:nvPr/>
                    </p:nvPicPr>
                    <p:blipFill>
                      <a:blip r:embed="rId10"/>
                      <a:stretch>
                        <a:fillRect/>
                      </a:stretch>
                    </p:blipFill>
                    <p:spPr>
                      <a:xfrm>
                        <a:off x="6835543" y="2378483"/>
                        <a:ext cx="2405653" cy="3144951"/>
                      </a:xfrm>
                      <a:prstGeom prst="rect">
                        <a:avLst/>
                      </a:prstGeom>
                    </p:spPr>
                  </p:pic>
                </p:oleObj>
              </mc:Fallback>
            </mc:AlternateContent>
          </a:graphicData>
        </a:graphic>
      </p:graphicFrame>
    </p:spTree>
    <p:extLst>
      <p:ext uri="{BB962C8B-B14F-4D97-AF65-F5344CB8AC3E}">
        <p14:creationId xmlns:p14="http://schemas.microsoft.com/office/powerpoint/2010/main" val="744591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360485" y="5986926"/>
            <a:ext cx="9220534" cy="646331"/>
          </a:xfrm>
          <a:prstGeom prst="rect">
            <a:avLst/>
          </a:prstGeom>
          <a:noFill/>
        </p:spPr>
        <p:txBody>
          <a:bodyPr wrap="square" rtlCol="0">
            <a:spAutoFit/>
          </a:bodyPr>
          <a:lstStyle/>
          <a:p>
            <a:pPr algn="ctr"/>
            <a:r>
              <a:rPr lang="tr-TR" b="1" dirty="0"/>
              <a:t>ASBÜ Tarihi Binaları: </a:t>
            </a:r>
            <a:r>
              <a:rPr lang="tr-TR" b="1" dirty="0">
                <a:hlinkClick r:id="rId3"/>
              </a:rPr>
              <a:t>https://</a:t>
            </a:r>
            <a:r>
              <a:rPr lang="tr-TR" b="1" dirty="0" smtClean="0">
                <a:hlinkClick r:id="rId3"/>
              </a:rPr>
              <a:t>www.asbu.edu.tr/index.php/tr/tarihi-binalarimiz</a:t>
            </a:r>
            <a:endParaRPr lang="tr-TR" b="1" dirty="0" smtClean="0"/>
          </a:p>
          <a:p>
            <a:pPr algn="ctr"/>
            <a:endParaRPr lang="tr-TR" b="1" dirty="0" smtClean="0">
              <a:solidFill>
                <a:srgbClr val="555557"/>
              </a:solidFill>
            </a:endParaRPr>
          </a:p>
        </p:txBody>
      </p:sp>
      <p:grpSp>
        <p:nvGrpSpPr>
          <p:cNvPr id="4" name="Grup 3"/>
          <p:cNvGrpSpPr/>
          <p:nvPr/>
        </p:nvGrpSpPr>
        <p:grpSpPr>
          <a:xfrm>
            <a:off x="492035" y="323991"/>
            <a:ext cx="531158" cy="758798"/>
            <a:chOff x="1" y="-1"/>
            <a:chExt cx="531158" cy="758798"/>
          </a:xfrm>
        </p:grpSpPr>
        <p:sp>
          <p:nvSpPr>
            <p:cNvPr id="10" name="Köşeli Çift Ayraç 9"/>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4</a:t>
              </a:r>
              <a:endParaRPr lang="tr-TR" sz="1400" kern="1200" dirty="0"/>
            </a:p>
          </p:txBody>
        </p:sp>
      </p:grpSp>
      <p:grpSp>
        <p:nvGrpSpPr>
          <p:cNvPr id="7" name="Grup 6"/>
          <p:cNvGrpSpPr/>
          <p:nvPr/>
        </p:nvGrpSpPr>
        <p:grpSpPr>
          <a:xfrm>
            <a:off x="1023191" y="324979"/>
            <a:ext cx="8390773" cy="493218"/>
            <a:chOff x="531157" y="987"/>
            <a:chExt cx="8390773" cy="493218"/>
          </a:xfrm>
        </p:grpSpPr>
        <p:sp>
          <p:nvSpPr>
            <p:cNvPr id="8" name="Aynı Yanın Köşesi Yuvarlatılmış Dikdörtgen 7"/>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ASBÜ Mekânsal Tanıtım</a:t>
              </a:r>
              <a:endParaRPr lang="tr-TR" sz="2900" kern="1200" dirty="0"/>
            </a:p>
          </p:txBody>
        </p:sp>
      </p:gr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871" y="1536483"/>
            <a:ext cx="5830176" cy="3976294"/>
          </a:xfrm>
          <a:prstGeom prst="rect">
            <a:avLst/>
          </a:prstGeom>
        </p:spPr>
      </p:pic>
      <p:sp>
        <p:nvSpPr>
          <p:cNvPr id="12" name="Metin kutusu 11"/>
          <p:cNvSpPr txBox="1"/>
          <p:nvPr/>
        </p:nvSpPr>
        <p:spPr>
          <a:xfrm>
            <a:off x="492035" y="1171676"/>
            <a:ext cx="8916070" cy="4524315"/>
          </a:xfrm>
          <a:prstGeom prst="rect">
            <a:avLst/>
          </a:prstGeom>
          <a:noFill/>
        </p:spPr>
        <p:txBody>
          <a:bodyPr wrap="square" rtlCol="0">
            <a:spAutoFit/>
          </a:bodyPr>
          <a:lstStyle/>
          <a:p>
            <a:r>
              <a:rPr lang="tr-TR" sz="1600" b="1" dirty="0" smtClean="0"/>
              <a:t>Etkinlik Salonları:</a:t>
            </a:r>
          </a:p>
          <a:p>
            <a:r>
              <a:rPr lang="tr-TR" sz="1600" dirty="0"/>
              <a:t>Sezai Karakoç Güvercinlik Salonu, Rektörlük Binası</a:t>
            </a:r>
          </a:p>
          <a:p>
            <a:r>
              <a:rPr lang="tr-TR" sz="1600" dirty="0"/>
              <a:t>Prof. Dr. Fuat Sezgin Salonu, Rektörlük Binası</a:t>
            </a:r>
          </a:p>
          <a:p>
            <a:r>
              <a:rPr lang="tr-TR" sz="1600" dirty="0"/>
              <a:t>Sümerbank Öğrenci Toplulukları Etkinlik Salonu, Sümerbank Binası</a:t>
            </a:r>
          </a:p>
          <a:p>
            <a:endParaRPr lang="tr-TR" sz="1600" dirty="0" smtClean="0"/>
          </a:p>
          <a:p>
            <a:r>
              <a:rPr lang="tr-TR" sz="1600" b="1" dirty="0" smtClean="0"/>
              <a:t>Yemekhaneler:</a:t>
            </a:r>
          </a:p>
          <a:p>
            <a:r>
              <a:rPr lang="tr-TR" sz="1600" dirty="0" smtClean="0"/>
              <a:t>Rektörlük Binası</a:t>
            </a:r>
          </a:p>
          <a:p>
            <a:r>
              <a:rPr lang="tr-TR" sz="1600" dirty="0" smtClean="0"/>
              <a:t>Valilik Ek Bina</a:t>
            </a:r>
          </a:p>
          <a:p>
            <a:r>
              <a:rPr lang="tr-TR" sz="1600" dirty="0" smtClean="0"/>
              <a:t>Sümerbank Binası</a:t>
            </a:r>
          </a:p>
          <a:p>
            <a:r>
              <a:rPr lang="tr-TR" sz="1600" dirty="0" smtClean="0"/>
              <a:t>SKS B Blok</a:t>
            </a:r>
          </a:p>
          <a:p>
            <a:endParaRPr lang="tr-TR" sz="1600" dirty="0"/>
          </a:p>
          <a:p>
            <a:r>
              <a:rPr lang="tr-TR" sz="1600" b="1" dirty="0" smtClean="0"/>
              <a:t>Kütüphane</a:t>
            </a:r>
            <a:r>
              <a:rPr lang="tr-TR" sz="1600" dirty="0" smtClean="0"/>
              <a:t>:</a:t>
            </a:r>
            <a:r>
              <a:rPr lang="tr-TR" sz="1600" dirty="0"/>
              <a:t> </a:t>
            </a:r>
            <a:r>
              <a:rPr lang="tr-TR" sz="1600" dirty="0" smtClean="0"/>
              <a:t>Sümerbank Binası</a:t>
            </a:r>
          </a:p>
          <a:p>
            <a:endParaRPr lang="tr-TR" sz="1600" dirty="0"/>
          </a:p>
          <a:p>
            <a:r>
              <a:rPr lang="tr-TR" sz="1600" b="1" dirty="0"/>
              <a:t>Engelsiz Çalışma Salonu: </a:t>
            </a:r>
            <a:r>
              <a:rPr lang="tr-TR" sz="1600" dirty="0" smtClean="0"/>
              <a:t>Sümerbank Binası</a:t>
            </a:r>
          </a:p>
          <a:p>
            <a:endParaRPr lang="tr-TR" sz="1600" dirty="0"/>
          </a:p>
          <a:p>
            <a:r>
              <a:rPr lang="tr-TR" sz="1600" b="1" dirty="0" smtClean="0"/>
              <a:t>Engelli Öğrenci Birimi: </a:t>
            </a:r>
            <a:r>
              <a:rPr lang="tr-TR" sz="1600" dirty="0" smtClean="0"/>
              <a:t>Valilik Ek Bina</a:t>
            </a:r>
          </a:p>
          <a:p>
            <a:endParaRPr lang="tr-TR" sz="1600" dirty="0"/>
          </a:p>
          <a:p>
            <a:r>
              <a:rPr lang="tr-TR" sz="1600" b="1" dirty="0"/>
              <a:t>Engelli Otopark Alanı: </a:t>
            </a:r>
            <a:r>
              <a:rPr lang="tr-TR" sz="1600" dirty="0" smtClean="0"/>
              <a:t>Rektörlük Önü, SKS B Blok Önü</a:t>
            </a:r>
          </a:p>
        </p:txBody>
      </p:sp>
    </p:spTree>
    <p:extLst>
      <p:ext uri="{BB962C8B-B14F-4D97-AF65-F5344CB8AC3E}">
        <p14:creationId xmlns:p14="http://schemas.microsoft.com/office/powerpoint/2010/main" val="6551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5" y="1030038"/>
            <a:ext cx="8921929" cy="5078313"/>
          </a:xfrm>
          <a:prstGeom prst="rect">
            <a:avLst/>
          </a:prstGeom>
          <a:noFill/>
        </p:spPr>
        <p:txBody>
          <a:bodyPr wrap="square" rtlCol="0">
            <a:spAutoFit/>
          </a:bodyPr>
          <a:lstStyle/>
          <a:p>
            <a:pPr algn="ctr"/>
            <a:r>
              <a:rPr lang="tr-TR" dirty="0"/>
              <a:t>Birleşmiş Milletler, Engellilerin Haklarına İlişkin Sözleşme (2009)’ye göre </a:t>
            </a:r>
            <a:r>
              <a:rPr lang="tr-TR" b="1" dirty="0"/>
              <a:t>engellilik</a:t>
            </a:r>
            <a:r>
              <a:rPr lang="tr-TR" dirty="0" smtClean="0"/>
              <a:t>,</a:t>
            </a:r>
          </a:p>
          <a:p>
            <a:pPr algn="ctr"/>
            <a:r>
              <a:rPr lang="tr-TR" dirty="0" smtClean="0"/>
              <a:t>“</a:t>
            </a:r>
            <a:r>
              <a:rPr lang="tr-TR" dirty="0"/>
              <a:t>diğer bireylerle eşit koşullar altında topluma tam ve etkin bir şekilde katılımlarının önünde engel teşkil eden uzun süreli fiziksel, zihinsel, düşünsel ya da algısal bozukluğu bulunan kişileri içermektedir”. </a:t>
            </a:r>
            <a:endParaRPr lang="tr-TR" dirty="0" smtClean="0"/>
          </a:p>
          <a:p>
            <a:pPr algn="ctr"/>
            <a:endParaRPr lang="tr-TR" dirty="0"/>
          </a:p>
          <a:p>
            <a:pPr algn="ctr"/>
            <a:r>
              <a:rPr lang="tr-TR" b="1" u="sng" dirty="0" smtClean="0"/>
              <a:t>Engel Grupları:</a:t>
            </a:r>
          </a:p>
          <a:p>
            <a:pPr algn="ctr"/>
            <a:endParaRPr lang="tr-TR" dirty="0" smtClean="0"/>
          </a:p>
          <a:p>
            <a:pPr algn="ctr"/>
            <a:r>
              <a:rPr lang="tr-TR" dirty="0"/>
              <a:t>Bedensel- fiziksel</a:t>
            </a:r>
          </a:p>
          <a:p>
            <a:pPr algn="ctr"/>
            <a:r>
              <a:rPr lang="tr-TR" dirty="0"/>
              <a:t>Görme</a:t>
            </a:r>
          </a:p>
          <a:p>
            <a:pPr algn="ctr"/>
            <a:r>
              <a:rPr lang="tr-TR" dirty="0"/>
              <a:t>İşitme</a:t>
            </a:r>
          </a:p>
          <a:p>
            <a:pPr algn="ctr"/>
            <a:r>
              <a:rPr lang="tr-TR" dirty="0"/>
              <a:t>Konuşma ve dil</a:t>
            </a:r>
          </a:p>
          <a:p>
            <a:pPr algn="ctr"/>
            <a:r>
              <a:rPr lang="tr-TR" dirty="0"/>
              <a:t>Öğrenme güçlükleri</a:t>
            </a:r>
          </a:p>
          <a:p>
            <a:pPr algn="ctr"/>
            <a:r>
              <a:rPr lang="tr-TR" dirty="0"/>
              <a:t>Nörolojik bozukluklar</a:t>
            </a:r>
          </a:p>
          <a:p>
            <a:pPr algn="ctr"/>
            <a:r>
              <a:rPr lang="tr-TR" dirty="0"/>
              <a:t>Otizm, </a:t>
            </a:r>
            <a:r>
              <a:rPr lang="tr-TR" dirty="0" err="1"/>
              <a:t>asperger</a:t>
            </a:r>
            <a:endParaRPr lang="tr-TR" dirty="0"/>
          </a:p>
          <a:p>
            <a:pPr algn="ctr"/>
            <a:r>
              <a:rPr lang="tr-TR" dirty="0"/>
              <a:t>Süreğen (Kronik) hastalıklar</a:t>
            </a:r>
          </a:p>
          <a:p>
            <a:pPr algn="ctr"/>
            <a:r>
              <a:rPr lang="tr-TR" dirty="0"/>
              <a:t>Psikiyatrik/ psikolojik sorunlar</a:t>
            </a:r>
          </a:p>
          <a:p>
            <a:pPr algn="ctr"/>
            <a:r>
              <a:rPr lang="tr-TR" dirty="0"/>
              <a:t>Dikkat eksikliği ve </a:t>
            </a:r>
            <a:r>
              <a:rPr lang="tr-TR" dirty="0" err="1"/>
              <a:t>hiperaktivite</a:t>
            </a:r>
            <a:endParaRPr lang="tr-TR" dirty="0"/>
          </a:p>
          <a:p>
            <a:pPr algn="ctr"/>
            <a:endParaRPr lang="tr-TR" dirty="0"/>
          </a:p>
        </p:txBody>
      </p:sp>
      <p:grpSp>
        <p:nvGrpSpPr>
          <p:cNvPr id="15" name="Grup 14"/>
          <p:cNvGrpSpPr/>
          <p:nvPr/>
        </p:nvGrpSpPr>
        <p:grpSpPr>
          <a:xfrm>
            <a:off x="492035" y="313497"/>
            <a:ext cx="484306" cy="691866"/>
            <a:chOff x="1" y="-1"/>
            <a:chExt cx="484306" cy="691866"/>
          </a:xfrm>
        </p:grpSpPr>
        <p:sp>
          <p:nvSpPr>
            <p:cNvPr id="19" name="Köşeli Çift Ayraç 18"/>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5</a:t>
              </a:r>
              <a:endParaRPr lang="tr-TR" sz="1300" kern="1200" dirty="0"/>
            </a:p>
          </p:txBody>
        </p:sp>
      </p:grpSp>
      <p:grpSp>
        <p:nvGrpSpPr>
          <p:cNvPr id="16" name="Grup 15"/>
          <p:cNvGrpSpPr/>
          <p:nvPr/>
        </p:nvGrpSpPr>
        <p:grpSpPr>
          <a:xfrm>
            <a:off x="976340" y="314397"/>
            <a:ext cx="8437625" cy="449713"/>
            <a:chOff x="484306" y="899"/>
            <a:chExt cx="8437625" cy="449713"/>
          </a:xfrm>
        </p:grpSpPr>
        <p:sp>
          <p:nvSpPr>
            <p:cNvPr id="17" name="Aynı Yanın Köşesi Yuvarlatılmış Dikdörtgen 16"/>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p:txBody>
        </p:sp>
      </p:grpSp>
    </p:spTree>
    <p:extLst>
      <p:ext uri="{BB962C8B-B14F-4D97-AF65-F5344CB8AC3E}">
        <p14:creationId xmlns:p14="http://schemas.microsoft.com/office/powerpoint/2010/main" val="350548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3988"/>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6</a:t>
              </a:r>
              <a:endParaRPr lang="tr-TR" sz="1400" kern="1200" dirty="0"/>
            </a:p>
          </p:txBody>
        </p:sp>
      </p:gr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2680">
            <a:off x="6989068" y="3931926"/>
            <a:ext cx="2859163" cy="2859163"/>
          </a:xfrm>
          <a:prstGeom prst="rect">
            <a:avLst/>
          </a:prstGeom>
        </p:spPr>
      </p:pic>
      <p:grpSp>
        <p:nvGrpSpPr>
          <p:cNvPr id="7" name="Grup 6"/>
          <p:cNvGrpSpPr/>
          <p:nvPr/>
        </p:nvGrpSpPr>
        <p:grpSpPr>
          <a:xfrm>
            <a:off x="1023191" y="323990"/>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Öğrenciler Danışma Ve Koordinasyon Birimi</a:t>
              </a:r>
              <a:endParaRPr lang="tr-TR" sz="2900" kern="1200" dirty="0"/>
            </a:p>
          </p:txBody>
        </p:sp>
      </p:grpSp>
      <p:sp>
        <p:nvSpPr>
          <p:cNvPr id="5" name="Metin kutusu 4"/>
          <p:cNvSpPr txBox="1"/>
          <p:nvPr/>
        </p:nvSpPr>
        <p:spPr>
          <a:xfrm>
            <a:off x="492034" y="1091573"/>
            <a:ext cx="8921931" cy="1815882"/>
          </a:xfrm>
          <a:prstGeom prst="rect">
            <a:avLst/>
          </a:prstGeom>
          <a:noFill/>
        </p:spPr>
        <p:txBody>
          <a:bodyPr wrap="square" rtlCol="0">
            <a:spAutoFit/>
          </a:bodyPr>
          <a:lstStyle/>
          <a:p>
            <a:pPr algn="ctr"/>
            <a:endParaRPr lang="tr-TR" sz="1600" dirty="0"/>
          </a:p>
          <a:p>
            <a:pPr algn="ctr"/>
            <a:r>
              <a:rPr lang="tr-TR" sz="1600" dirty="0" smtClean="0"/>
              <a:t>Engelli Öğrenci Birimi’nin görevi </a:t>
            </a:r>
            <a:r>
              <a:rPr lang="tr-TR" sz="1600" dirty="0"/>
              <a:t>, Üniversitemizde  eğitim öğretim hayatına devam eden engelli  öğrencilerin akademik, sosyal ve kültürel ortamlara gerek kampüs içinde gerekse bina içinde eşit şekilde yararlanmalarını sağlamak amacıyla doğabilecek engelleri kaldırmak için üniversite içinde ve dışında gerekli çalışmaları yapmaktadır</a:t>
            </a:r>
            <a:r>
              <a:rPr lang="tr-TR" sz="1600" dirty="0" smtClean="0"/>
              <a:t>.</a:t>
            </a:r>
          </a:p>
          <a:p>
            <a:pPr algn="ctr"/>
            <a:endParaRPr lang="tr-TR" sz="1600" dirty="0"/>
          </a:p>
          <a:p>
            <a:pPr algn="ctr"/>
            <a:r>
              <a:rPr lang="tr-TR" sz="1600" dirty="0" smtClean="0"/>
              <a:t>Engelli </a:t>
            </a:r>
            <a:r>
              <a:rPr lang="tr-TR" sz="1600" dirty="0"/>
              <a:t>öğrencilere haftanın beş günü her türlü bilgi, rehberlik </a:t>
            </a:r>
            <a:r>
              <a:rPr lang="tr-TR" sz="1600" dirty="0" smtClean="0"/>
              <a:t>ve destek </a:t>
            </a:r>
            <a:r>
              <a:rPr lang="tr-TR" sz="1600" dirty="0"/>
              <a:t>hizmetini sunar.</a:t>
            </a:r>
          </a:p>
        </p:txBody>
      </p:sp>
      <p:sp>
        <p:nvSpPr>
          <p:cNvPr id="13" name="Sağ Ok 12"/>
          <p:cNvSpPr/>
          <p:nvPr/>
        </p:nvSpPr>
        <p:spPr>
          <a:xfrm>
            <a:off x="195693" y="143279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195692" y="35432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485836" y="3210813"/>
            <a:ext cx="8921931" cy="3046988"/>
          </a:xfrm>
          <a:prstGeom prst="rect">
            <a:avLst/>
          </a:prstGeom>
          <a:noFill/>
        </p:spPr>
        <p:txBody>
          <a:bodyPr wrap="square" rtlCol="0">
            <a:spAutoFit/>
          </a:bodyPr>
          <a:lstStyle/>
          <a:p>
            <a:pPr algn="ctr"/>
            <a:endParaRPr lang="tr-TR" sz="1600" dirty="0"/>
          </a:p>
          <a:p>
            <a:pPr algn="ctr"/>
            <a:r>
              <a:rPr lang="tr-TR" sz="1600" dirty="0" smtClean="0"/>
              <a:t>Yararlandığı Mevzuat:</a:t>
            </a:r>
          </a:p>
          <a:p>
            <a:pPr algn="ctr"/>
            <a:endParaRPr lang="tr-TR" sz="1600" dirty="0" smtClean="0"/>
          </a:p>
          <a:p>
            <a:pPr algn="ctr"/>
            <a:r>
              <a:rPr lang="tr-TR" sz="1200" dirty="0">
                <a:hlinkClick r:id="rId4"/>
              </a:rPr>
              <a:t>YÖK Engelli Bireylere Yönelik Sınav Uygulamalarında ve Engelli Kontenjanında </a:t>
            </a:r>
            <a:r>
              <a:rPr lang="tr-TR" sz="1200" dirty="0" smtClean="0">
                <a:hlinkClick r:id="rId4"/>
              </a:rPr>
              <a:t>Aranacak</a:t>
            </a:r>
          </a:p>
          <a:p>
            <a:pPr algn="ctr"/>
            <a:r>
              <a:rPr lang="tr-TR" sz="1200" dirty="0" smtClean="0">
                <a:hlinkClick r:id="rId4"/>
              </a:rPr>
              <a:t>Sağlık </a:t>
            </a:r>
            <a:r>
              <a:rPr lang="tr-TR" sz="1200" dirty="0">
                <a:hlinkClick r:id="rId4"/>
              </a:rPr>
              <a:t>Şartlarına Dair Yönetmelik</a:t>
            </a:r>
            <a:endParaRPr lang="tr-TR" sz="1200" dirty="0"/>
          </a:p>
          <a:p>
            <a:pPr algn="ctr"/>
            <a:endParaRPr lang="tr-TR" sz="1200" dirty="0"/>
          </a:p>
          <a:p>
            <a:pPr algn="ctr"/>
            <a:r>
              <a:rPr lang="tr-TR" sz="1200" dirty="0">
                <a:hlinkClick r:id="rId5"/>
              </a:rPr>
              <a:t>Yükseköğretim Kurumları Engelliler Danışma ve  Koordinasyon Yönetmeliği</a:t>
            </a:r>
            <a:endParaRPr lang="tr-TR" sz="1200" dirty="0"/>
          </a:p>
          <a:p>
            <a:pPr algn="ctr"/>
            <a:endParaRPr lang="tr-TR" sz="1200" dirty="0"/>
          </a:p>
          <a:p>
            <a:pPr algn="ctr"/>
            <a:r>
              <a:rPr lang="tr-TR" sz="1200" dirty="0">
                <a:hlinkClick r:id="rId6"/>
              </a:rPr>
              <a:t>Ankara Sosyal Bilimler Üniversitesi Engelli Öğrenci Birimi Yönergesi</a:t>
            </a:r>
            <a:endParaRPr lang="tr-TR" sz="1200" dirty="0"/>
          </a:p>
          <a:p>
            <a:pPr algn="ctr"/>
            <a:r>
              <a:rPr lang="tr-TR" sz="1200" dirty="0"/>
              <a:t/>
            </a:r>
            <a:br>
              <a:rPr lang="tr-TR" sz="1200" dirty="0"/>
            </a:br>
            <a:r>
              <a:rPr lang="tr-TR" sz="1200" dirty="0">
                <a:hlinkClick r:id="rId7"/>
              </a:rPr>
              <a:t>Ankara Sosyal Bilimler Üniversitesi Engelli Öğrenci Eğitim-Öğretim </a:t>
            </a:r>
            <a:r>
              <a:rPr lang="tr-TR" sz="1200" dirty="0" smtClean="0">
                <a:hlinkClick r:id="rId7"/>
              </a:rPr>
              <a:t>Ve</a:t>
            </a:r>
          </a:p>
          <a:p>
            <a:pPr algn="ctr"/>
            <a:r>
              <a:rPr lang="tr-TR" sz="1200" dirty="0" smtClean="0">
                <a:hlinkClick r:id="rId7"/>
              </a:rPr>
              <a:t>Sınav </a:t>
            </a:r>
            <a:r>
              <a:rPr lang="tr-TR" sz="1200" dirty="0">
                <a:hlinkClick r:id="rId7"/>
              </a:rPr>
              <a:t>Uygulama Esasları</a:t>
            </a:r>
            <a:endParaRPr lang="tr-TR" sz="1200" dirty="0"/>
          </a:p>
          <a:p>
            <a:pPr algn="ctr"/>
            <a:r>
              <a:rPr lang="tr-TR" sz="1600" dirty="0"/>
              <a:t> </a:t>
            </a:r>
          </a:p>
          <a:p>
            <a:pPr algn="ctr"/>
            <a:endParaRPr lang="tr-TR" sz="1600" dirty="0"/>
          </a:p>
        </p:txBody>
      </p:sp>
    </p:spTree>
    <p:extLst>
      <p:ext uri="{BB962C8B-B14F-4D97-AF65-F5344CB8AC3E}">
        <p14:creationId xmlns:p14="http://schemas.microsoft.com/office/powerpoint/2010/main" val="360556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1806</TotalTime>
  <Words>2635</Words>
  <Application>Microsoft Office PowerPoint</Application>
  <PresentationFormat>A4 Kağıt (210x297 mm)</PresentationFormat>
  <Paragraphs>469</Paragraphs>
  <Slides>28</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28</vt:i4>
      </vt:variant>
    </vt:vector>
  </HeadingPairs>
  <TitlesOfParts>
    <vt:vector size="37" baseType="lpstr">
      <vt:lpstr>Algerian</vt:lpstr>
      <vt:lpstr>Arial</vt:lpstr>
      <vt:lpstr>Calibri</vt:lpstr>
      <vt:lpstr>Calibri Light</vt:lpstr>
      <vt:lpstr>Times New Roman</vt:lpstr>
      <vt:lpstr>Wingdings</vt:lpstr>
      <vt:lpstr>Office Teması</vt:lpstr>
      <vt:lpstr>Acrobat Document</vt:lpstr>
      <vt:lpstr>Belge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Melahat JAFARNEZHAD</cp:lastModifiedBy>
  <cp:revision>176</cp:revision>
  <cp:lastPrinted>2025-09-17T08:00:01Z</cp:lastPrinted>
  <dcterms:created xsi:type="dcterms:W3CDTF">2018-01-09T09:15:13Z</dcterms:created>
  <dcterms:modified xsi:type="dcterms:W3CDTF">2025-09-25T09:43:10Z</dcterms:modified>
</cp:coreProperties>
</file>